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25.xml"/>
  <Override ContentType="application/vnd.openxmlformats-officedocument.presentationml.notesSlide+xml" PartName="/ppt/notesSlides/notesSlide1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16.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Slide+xml" PartName="/ppt/notesSlides/notesSlide1.xml"/>
  <Override ContentType="application/vnd.openxmlformats-officedocument.presentationml.notesSlide+xml" PartName="/ppt/notesSlides/notesSlide15.xml"/>
  <Override ContentType="application/vnd.openxmlformats-officedocument.presentationml.notesSlide+xml" PartName="/ppt/notesSlides/notesSlide6.xml"/>
  <Override ContentType="application/vnd.openxmlformats-officedocument.presentationml.notesSlide+xml" PartName="/ppt/notesSlides/notesSlide28.xml"/>
  <Override ContentType="application/vnd.openxmlformats-officedocument.presentationml.notesSlide+xml" PartName="/ppt/notesSlides/notesSlide26.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21.xml"/>
  <Override ContentType="application/vnd.openxmlformats-officedocument.presentationml.notesSlide+xml" PartName="/ppt/notesSlides/notesSlide1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6.xml"/>
  <Override ContentType="application/vnd.openxmlformats-officedocument.presentationml.slide+xml" PartName="/ppt/slides/slide21.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25.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7.xml"/>
  <Override ContentType="application/vnd.openxmlformats-officedocument.presentationml.slide+xml" PartName="/ppt/slides/slide24.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28.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5.xml"/>
  <Override ContentType="application/vnd.openxmlformats-officedocument.presentationml.slide+xml" PartName="/ppt/slides/slide22.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A0A8A9DE-2785-46CA-9552-8B305C734870}">
  <a:tblStyle styleId="{A0A8A9DE-2785-46CA-9552-8B305C734870}" styleName="Table_0">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 styleId="{973434AD-7226-4507-86C4-735EE1A2BACE}" styleName="Table_1">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 styleId="{D9BDB547-F093-451A-B8E9-A7A6A45F1499}" styleName="Table_2">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 styleId="{A4B96BA0-99B5-4931-A915-0FF6FF290B74}" styleName="Table_3">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30" Type="http://schemas.openxmlformats.org/officeDocument/2006/relationships/slide" Target="slides/slide25.xml"/><Relationship Id="rId12" Type="http://schemas.openxmlformats.org/officeDocument/2006/relationships/slide" Target="slides/slide7.xml"/><Relationship Id="rId31" Type="http://schemas.openxmlformats.org/officeDocument/2006/relationships/slide" Target="slides/slide26.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34" Type="http://schemas.openxmlformats.org/officeDocument/2006/relationships/slide" Target="slides/slide29.xml"/><Relationship Id="rId35" Type="http://schemas.openxmlformats.org/officeDocument/2006/relationships/slide" Target="slides/slide30.xml"/><Relationship Id="rId32" Type="http://schemas.openxmlformats.org/officeDocument/2006/relationships/slide" Target="slides/slide27.xml"/><Relationship Id="rId33" Type="http://schemas.openxmlformats.org/officeDocument/2006/relationships/slide" Target="slides/slide28.xml"/><Relationship Id="rId29" Type="http://schemas.openxmlformats.org/officeDocument/2006/relationships/slide" Target="slides/slide2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 Type="http://schemas.openxmlformats.org/officeDocument/2006/relationships/presProps" Target="presProps.xml"/><Relationship Id="rId21" Type="http://schemas.openxmlformats.org/officeDocument/2006/relationships/slide" Target="slides/slide16.xml"/><Relationship Id="rId1" Type="http://schemas.openxmlformats.org/officeDocument/2006/relationships/theme" Target="theme/theme3.xml"/><Relationship Id="rId22" Type="http://schemas.openxmlformats.org/officeDocument/2006/relationships/slide" Target="slides/slide17.xml"/><Relationship Id="rId4" Type="http://schemas.openxmlformats.org/officeDocument/2006/relationships/slideMaster" Target="slideMasters/slideMaster1.xml"/><Relationship Id="rId23" Type="http://schemas.openxmlformats.org/officeDocument/2006/relationships/slide" Target="slides/slide18.xml"/><Relationship Id="rId3" Type="http://schemas.openxmlformats.org/officeDocument/2006/relationships/tableStyles" Target="tableStyles.xml"/><Relationship Id="rId24" Type="http://schemas.openxmlformats.org/officeDocument/2006/relationships/slide" Target="slides/slide19.xml"/><Relationship Id="rId20" Type="http://schemas.openxmlformats.org/officeDocument/2006/relationships/slide" Target="slides/slide15.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 name="Shape 26"/>
        <p:cNvGrpSpPr/>
        <p:nvPr/>
      </p:nvGrpSpPr>
      <p:grpSpPr>
        <a:xfrm>
          <a:off x="0" y="0"/>
          <a:ext cx="0" cy="0"/>
          <a:chOff x="0" y="0"/>
          <a:chExt cx="0" cy="0"/>
        </a:xfrm>
      </p:grpSpPr>
      <p:sp>
        <p:nvSpPr>
          <p:cNvPr id="27" name="Shape 2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8" name="Shape 2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2" name="Shape 1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62" name="Shape 1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68" name="Shape 1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Don’t talk too much about it. Just state it’s a typical “bootstrap” design. Mention that we would’ve shown a demo, but time constraints are too tight.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we should touch upon the fact that we specifically did the web portion early so that we mitigated the risk of not having sufficient time to finish the web portion in case we needed to spend more time on the crawler</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85" name="Shape 1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91" name="Shape 19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97" name="Shape 1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should we mention that we are planning on doing this in parallel with each other?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03" name="Shape 2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15" name="Shape 2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should talk about how we needed to meet with the customer multiple times during this process because in order to understand the requirements, we needed to first understand the project and grant approval process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lgn="just">
              <a:lnSpc>
                <a:spcPct val="115000"/>
              </a:lnSpc>
              <a:spcBef>
                <a:spcPts val="0"/>
              </a:spcBef>
              <a:buClr>
                <a:schemeClr val="dk1"/>
              </a:buClr>
              <a:buSzPct val="100000"/>
              <a:buFont typeface="Arial"/>
              <a:buNone/>
            </a:pPr>
            <a:r>
              <a:rPr lang="en">
                <a:solidFill>
                  <a:schemeClr val="dk1"/>
                </a:solidFill>
              </a:rPr>
              <a:t>critical goals and objectives are as follows:</a:t>
            </a:r>
          </a:p>
          <a:p>
            <a:pPr indent="-298450" lvl="0" marL="457200" rtl="0" algn="just">
              <a:lnSpc>
                <a:spcPct val="115000"/>
              </a:lnSpc>
              <a:spcBef>
                <a:spcPts val="0"/>
              </a:spcBef>
              <a:buClr>
                <a:schemeClr val="dk1"/>
              </a:buClr>
              <a:buSzPct val="100000"/>
              <a:buFont typeface="Arial"/>
              <a:buAutoNum type="arabicPeriod"/>
            </a:pPr>
            <a:r>
              <a:rPr lang="en">
                <a:solidFill>
                  <a:schemeClr val="dk1"/>
                </a:solidFill>
              </a:rPr>
              <a:t>The ability to store and map individual research programs, including tracking of Institutional Review Board status, manuscript, presentation, and grant submission, and publications.</a:t>
            </a:r>
          </a:p>
          <a:p>
            <a:pPr indent="-298450" lvl="0" marL="457200" rtl="0" algn="just">
              <a:lnSpc>
                <a:spcPct val="115000"/>
              </a:lnSpc>
              <a:spcBef>
                <a:spcPts val="0"/>
              </a:spcBef>
              <a:buClr>
                <a:schemeClr val="dk1"/>
              </a:buClr>
              <a:buSzPct val="100000"/>
              <a:buFont typeface="Arial"/>
              <a:buAutoNum type="arabicPeriod"/>
            </a:pPr>
            <a:r>
              <a:rPr lang="en">
                <a:solidFill>
                  <a:schemeClr val="dk1"/>
                </a:solidFill>
              </a:rPr>
              <a:t>The ability to store and retrieve electronic documents associated with individual research programs and to provide electronic notification and updates of status and required actions.</a:t>
            </a:r>
          </a:p>
          <a:p>
            <a:pPr indent="-298450" lvl="0" marL="457200" rtl="0" algn="just">
              <a:lnSpc>
                <a:spcPct val="115000"/>
              </a:lnSpc>
              <a:spcBef>
                <a:spcPts val="0"/>
              </a:spcBef>
              <a:buClr>
                <a:schemeClr val="dk1"/>
              </a:buClr>
              <a:buSzPct val="100000"/>
              <a:buFont typeface="Arial"/>
              <a:buAutoNum type="arabicPeriod"/>
            </a:pPr>
            <a:r>
              <a:rPr lang="en">
                <a:solidFill>
                  <a:schemeClr val="dk1"/>
                </a:solidFill>
              </a:rPr>
              <a:t>The ability to provide electronic review and approval tracking.</a:t>
            </a:r>
          </a:p>
          <a:p>
            <a:pPr indent="-298450" lvl="0" marL="457200" rtl="0" algn="just">
              <a:lnSpc>
                <a:spcPct val="115000"/>
              </a:lnSpc>
              <a:spcBef>
                <a:spcPts val="0"/>
              </a:spcBef>
              <a:buClr>
                <a:schemeClr val="dk1"/>
              </a:buClr>
              <a:buSzPct val="100000"/>
              <a:buFont typeface="Arial"/>
              <a:buAutoNum type="arabicPeriod"/>
            </a:pPr>
            <a:r>
              <a:rPr lang="en">
                <a:solidFill>
                  <a:schemeClr val="dk1"/>
                </a:solidFill>
              </a:rPr>
              <a:t>The ability to find and map additional, external resources for automatically populating and/or linking to existing information in the tracking tool.</a:t>
            </a:r>
          </a:p>
          <a:p>
            <a:pPr rtl="0">
              <a:lnSpc>
                <a:spcPct val="115000"/>
              </a:lnSpc>
              <a:spcBef>
                <a:spcPts val="0"/>
              </a:spcBef>
              <a:buNone/>
            </a:pPr>
            <a:r>
              <a:t/>
            </a:r>
            <a:endParaRPr sz="1000"/>
          </a:p>
          <a:p>
            <a:pPr rtl="0">
              <a:lnSpc>
                <a:spcPct val="115000"/>
              </a:lnSpc>
              <a:spcBef>
                <a:spcPts val="0"/>
              </a:spcBef>
              <a:buNone/>
            </a:pPr>
            <a:r>
              <a:t/>
            </a:r>
            <a:endParaRPr sz="1000"/>
          </a:p>
          <a:p>
            <a:pPr rtl="0">
              <a:lnSpc>
                <a:spcPct val="115000"/>
              </a:lnSpc>
              <a:spcBef>
                <a:spcPts val="0"/>
              </a:spcBef>
              <a:buNone/>
            </a:pPr>
            <a:r>
              <a:rPr lang="en" sz="1000"/>
              <a:t>Researcher shall be able to submit a proposal for approval</a:t>
            </a:r>
          </a:p>
          <a:p>
            <a:pPr rtl="0">
              <a:lnSpc>
                <a:spcPct val="115000"/>
              </a:lnSpc>
              <a:spcBef>
                <a:spcPts val="0"/>
              </a:spcBef>
              <a:buNone/>
            </a:pPr>
            <a:r>
              <a:rPr lang="en" sz="1000"/>
              <a:t>Researcher shall be able to upload documents to system as part of proposal</a:t>
            </a:r>
          </a:p>
          <a:p>
            <a:pPr rtl="0">
              <a:lnSpc>
                <a:spcPct val="115000"/>
              </a:lnSpc>
              <a:spcBef>
                <a:spcPts val="0"/>
              </a:spcBef>
              <a:buNone/>
            </a:pPr>
            <a:r>
              <a:rPr lang="en" sz="1000"/>
              <a:t>User shall be able to see status of proposal throughout project lifetime</a:t>
            </a:r>
          </a:p>
          <a:p>
            <a:pPr rtl="0">
              <a:lnSpc>
                <a:spcPct val="115000"/>
              </a:lnSpc>
              <a:spcBef>
                <a:spcPts val="0"/>
              </a:spcBef>
              <a:buNone/>
            </a:pPr>
            <a:r>
              <a:rPr lang="en" sz="1000"/>
              <a:t>Researcher shall be able to update/edit their own personal information</a:t>
            </a:r>
          </a:p>
          <a:p>
            <a:pPr rtl="0">
              <a:lnSpc>
                <a:spcPct val="115000"/>
              </a:lnSpc>
              <a:spcBef>
                <a:spcPts val="0"/>
              </a:spcBef>
              <a:buNone/>
            </a:pPr>
            <a:r>
              <a:rPr lang="en" sz="1000"/>
              <a:t>Researcher shall be able to view grants and products associated with them</a:t>
            </a:r>
          </a:p>
          <a:p>
            <a:pPr rtl="0">
              <a:lnSpc>
                <a:spcPct val="115000"/>
              </a:lnSpc>
              <a:spcBef>
                <a:spcPts val="0"/>
              </a:spcBef>
              <a:buNone/>
            </a:pPr>
            <a:r>
              <a:rPr lang="en" sz="1000"/>
              <a:t>Researcher shall be able to update/edit product information</a:t>
            </a:r>
          </a:p>
          <a:p>
            <a:pPr rtl="0">
              <a:lnSpc>
                <a:spcPct val="115000"/>
              </a:lnSpc>
              <a:spcBef>
                <a:spcPts val="0"/>
              </a:spcBef>
              <a:buNone/>
            </a:pPr>
            <a:r>
              <a:rPr lang="en" sz="1000"/>
              <a:t>Approval commitee shall be able to approval/reject research proposals</a:t>
            </a:r>
          </a:p>
          <a:p>
            <a:pPr rtl="0">
              <a:lnSpc>
                <a:spcPct val="115000"/>
              </a:lnSpc>
              <a:spcBef>
                <a:spcPts val="0"/>
              </a:spcBef>
              <a:buNone/>
            </a:pPr>
            <a:r>
              <a:rPr lang="en" sz="1000"/>
              <a:t>Adv. Functionality shall be able to locate publications associated with researchers</a:t>
            </a:r>
          </a:p>
          <a:p>
            <a:pPr rtl="0">
              <a:lnSpc>
                <a:spcPct val="115000"/>
              </a:lnSpc>
              <a:spcBef>
                <a:spcPts val="0"/>
              </a:spcBef>
              <a:buNone/>
            </a:pPr>
            <a:r>
              <a:rPr lang="en" sz="1000"/>
              <a:t>Adv. Functionality shall be able to prompt the researcher to add a publication to their publication library</a:t>
            </a:r>
          </a:p>
          <a:p>
            <a:pPr rtl="0">
              <a:lnSpc>
                <a:spcPct val="115000"/>
              </a:lnSpc>
              <a:spcBef>
                <a:spcPts val="0"/>
              </a:spcBef>
              <a:buNone/>
            </a:pPr>
            <a:r>
              <a:rPr lang="en" sz="1000"/>
              <a:t>Researcher shall be able to enter and review grant requests before submission to the grant authority</a:t>
            </a:r>
          </a:p>
          <a:p>
            <a:pPr rtl="0">
              <a:lnSpc>
                <a:spcPct val="115000"/>
              </a:lnSpc>
              <a:spcBef>
                <a:spcPts val="0"/>
              </a:spcBef>
              <a:buNone/>
            </a:pPr>
            <a:r>
              <a:rPr lang="en" sz="1000"/>
              <a:t>Adv. Functionality shall be able to search potential grant application listings for potential</a:t>
            </a:r>
          </a:p>
          <a:p>
            <a:pPr rtl="0">
              <a:lnSpc>
                <a:spcPct val="115000"/>
              </a:lnSpc>
              <a:spcBef>
                <a:spcPts val="0"/>
              </a:spcBef>
              <a:buNone/>
            </a:pPr>
            <a:r>
              <a:rPr lang="en" sz="1000"/>
              <a:t>correspondence and/or overlap with CoE research goals</a:t>
            </a:r>
          </a:p>
          <a:p>
            <a:pPr rtl="0">
              <a:lnSpc>
                <a:spcPct val="115000"/>
              </a:lnSpc>
              <a:spcBef>
                <a:spcPts val="0"/>
              </a:spcBef>
              <a:buNone/>
            </a:pPr>
            <a:r>
              <a:rPr lang="en" sz="1000"/>
              <a:t>User shall be able to submit and track conference/training travel requests</a:t>
            </a:r>
          </a:p>
          <a:p>
            <a:pPr rtl="0">
              <a:lnSpc>
                <a:spcPct val="115000"/>
              </a:lnSpc>
              <a:spcBef>
                <a:spcPts val="0"/>
              </a:spcBef>
              <a:buNone/>
            </a:pPr>
            <a:r>
              <a:rPr lang="en" sz="1000"/>
              <a:t>Adv. Functionality shall be able to periodically search awarded grant application listings for potential</a:t>
            </a:r>
          </a:p>
          <a:p>
            <a:pPr rtl="0">
              <a:lnSpc>
                <a:spcPct val="115000"/>
              </a:lnSpc>
              <a:spcBef>
                <a:spcPts val="0"/>
              </a:spcBef>
              <a:buNone/>
            </a:pPr>
            <a:r>
              <a:rPr lang="en" sz="1000"/>
              <a:t>innovators or collaborators that CoE might want to contact</a:t>
            </a:r>
          </a:p>
          <a:p>
            <a:pPr rtl="0">
              <a:lnSpc>
                <a:spcPct val="115000"/>
              </a:lnSpc>
              <a:spcBef>
                <a:spcPts val="0"/>
              </a:spcBef>
              <a:buNone/>
            </a:pPr>
            <a:r>
              <a:rPr lang="en" sz="1000"/>
              <a:t>User shall be able to operate this web-site despite potential sight-based disability</a:t>
            </a:r>
          </a:p>
          <a:p>
            <a:pPr rtl="0">
              <a:lnSpc>
                <a:spcPct val="115000"/>
              </a:lnSpc>
              <a:spcBef>
                <a:spcPts val="0"/>
              </a:spcBef>
              <a:buNone/>
            </a:pPr>
            <a:r>
              <a:rPr lang="en" sz="1000"/>
              <a:t>Adv. Functionality-??Tools for assessing “vector of research” descriptions for investigators based on</a:t>
            </a:r>
          </a:p>
          <a:p>
            <a:pPr rtl="0">
              <a:lnSpc>
                <a:spcPct val="115000"/>
              </a:lnSpc>
              <a:spcBef>
                <a:spcPts val="0"/>
              </a:spcBef>
              <a:buNone/>
            </a:pPr>
            <a:r>
              <a:rPr lang="en" sz="1000"/>
              <a:t>automated exploration of papers, presentations, and grants.??</a:t>
            </a:r>
          </a:p>
          <a:p>
            <a:pPr rtl="0">
              <a:lnSpc>
                <a:spcPct val="115000"/>
              </a:lnSpc>
              <a:spcBef>
                <a:spcPts val="0"/>
              </a:spcBef>
              <a:buNone/>
            </a:pPr>
            <a:r>
              <a:rPr b="1" lang="en" sz="1000"/>
              <a:t>System-Specific Requirements</a:t>
            </a:r>
          </a:p>
          <a:p>
            <a:pPr rtl="0">
              <a:lnSpc>
                <a:spcPct val="115000"/>
              </a:lnSpc>
              <a:spcBef>
                <a:spcPts val="0"/>
              </a:spcBef>
              <a:buNone/>
            </a:pPr>
            <a:r>
              <a:rPr lang="en" sz="1000"/>
              <a:t>System shall be capable of secure data storage and exchange</a:t>
            </a:r>
          </a:p>
          <a:p>
            <a:pPr rtl="0">
              <a:lnSpc>
                <a:spcPct val="115000"/>
              </a:lnSpc>
              <a:spcBef>
                <a:spcPts val="0"/>
              </a:spcBef>
              <a:buNone/>
            </a:pPr>
            <a:r>
              <a:rPr lang="en" sz="1000"/>
              <a:t>System shall provide a mechanism for standardized reminders for required grant updates</a:t>
            </a:r>
          </a:p>
          <a:p>
            <a:pPr rtl="0">
              <a:lnSpc>
                <a:spcPct val="115000"/>
              </a:lnSpc>
              <a:spcBef>
                <a:spcPts val="0"/>
              </a:spcBef>
              <a:buNone/>
            </a:pPr>
            <a:r>
              <a:rPr lang="en" sz="1000"/>
              <a:t>System may auto-populate fields for the PI in grants or grant requests</a:t>
            </a:r>
          </a:p>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9" name="Shape 7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685800" y="1583342"/>
            <a:ext cx="7772400" cy="1159856"/>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x="685800" y="2840053"/>
            <a:ext cx="7772400" cy="784737"/>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x="457200" y="1200150"/>
            <a:ext cx="8229600"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x="457200"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x="4692273" y="1200150"/>
            <a:ext cx="3994525" cy="372568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457200" y="205978"/>
            <a:ext cx="8229600" cy="85725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x="0" y="0"/>
          <a:ext cx="0" cy="0"/>
          <a:chOff x="0" y="0"/>
          <a:chExt cx="0" cy="0"/>
        </a:xfrm>
      </p:grpSpPr>
      <p:sp>
        <p:nvSpPr>
          <p:cNvPr id="20" name="Shape 20"/>
          <p:cNvSpPr txBox="1"/>
          <p:nvPr>
            <p:ph idx="1" type="body"/>
          </p:nvPr>
        </p:nvSpPr>
        <p:spPr>
          <a:xfrm>
            <a:off x="457200" y="4406309"/>
            <a:ext cx="8229600" cy="519520"/>
          </a:xfrm>
          <a:prstGeom prst="rect">
            <a:avLst/>
          </a:prstGeom>
        </p:spPr>
        <p:txBody>
          <a:bodyPr anchorCtr="0" anchor="t" bIns="91425" lIns="91425" rIns="91425" tIns="91425"/>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CF6ED"/>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25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8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 Id="rId3" Type="http://schemas.openxmlformats.org/officeDocument/2006/relationships/image" Target="../media/image0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06.png"/><Relationship Id="rId3" Type="http://schemas.openxmlformats.org/officeDocument/2006/relationships/image" Target="../media/image07.png"/><Relationship Id="rId6" Type="http://schemas.openxmlformats.org/officeDocument/2006/relationships/image" Target="../media/image08.png"/><Relationship Id="rId5"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 Id="rId3"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 Id="rId3" Type="http://schemas.openxmlformats.org/officeDocument/2006/relationships/image" Target="../media/image09.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 Id="rId3" Type="http://schemas.openxmlformats.org/officeDocument/2006/relationships/image" Target="../media/image10.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04.jpg"/><Relationship Id="rId3" Type="http://schemas.openxmlformats.org/officeDocument/2006/relationships/image" Target="../media/image00.png"/><Relationship Id="rId6" Type="http://schemas.openxmlformats.org/officeDocument/2006/relationships/image" Target="../media/image03.png"/><Relationship Id="rId5" Type="http://schemas.openxmlformats.org/officeDocument/2006/relationships/image" Target="../media/image02.png"/><Relationship Id="rId7" Type="http://schemas.openxmlformats.org/officeDocument/2006/relationships/image" Target="../media/image0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x="0" y="0"/>
          <a:ext cx="0" cy="0"/>
          <a:chOff x="0" y="0"/>
          <a:chExt cx="0" cy="0"/>
        </a:xfrm>
      </p:grpSpPr>
      <p:sp>
        <p:nvSpPr>
          <p:cNvPr id="23" name="Shape 23"/>
          <p:cNvSpPr txBox="1"/>
          <p:nvPr>
            <p:ph type="ctrTitle"/>
          </p:nvPr>
        </p:nvSpPr>
        <p:spPr>
          <a:xfrm>
            <a:off x="766325" y="1182453"/>
            <a:ext cx="7772400" cy="1726500"/>
          </a:xfrm>
          <a:prstGeom prst="rect">
            <a:avLst/>
          </a:prstGeom>
        </p:spPr>
        <p:txBody>
          <a:bodyPr anchorCtr="0" anchor="b" bIns="91425" lIns="91425" rIns="91425" tIns="91425">
            <a:noAutofit/>
          </a:bodyPr>
          <a:lstStyle/>
          <a:p>
            <a:pPr rtl="0">
              <a:spcBef>
                <a:spcPts val="0"/>
              </a:spcBef>
              <a:buNone/>
            </a:pPr>
            <a:r>
              <a:rPr lang="en"/>
              <a:t>Team P5T</a:t>
            </a:r>
          </a:p>
          <a:p>
            <a:pPr>
              <a:spcBef>
                <a:spcPts val="0"/>
              </a:spcBef>
              <a:buNone/>
            </a:pPr>
            <a:r>
              <a:rPr lang="en" sz="3000"/>
              <a:t>Presentation, Proposal, and Paper Program Permissions Tool</a:t>
            </a:r>
          </a:p>
        </p:txBody>
      </p:sp>
      <p:sp>
        <p:nvSpPr>
          <p:cNvPr id="24" name="Shape 24"/>
          <p:cNvSpPr txBox="1"/>
          <p:nvPr>
            <p:ph idx="1" type="subTitle"/>
          </p:nvPr>
        </p:nvSpPr>
        <p:spPr>
          <a:xfrm>
            <a:off x="685800" y="3182250"/>
            <a:ext cx="2585400" cy="2021700"/>
          </a:xfrm>
          <a:prstGeom prst="rect">
            <a:avLst/>
          </a:prstGeom>
        </p:spPr>
        <p:txBody>
          <a:bodyPr anchorCtr="0" anchor="t" bIns="91425" lIns="91425" rIns="91425" tIns="91425">
            <a:noAutofit/>
          </a:bodyPr>
          <a:lstStyle/>
          <a:p>
            <a:pPr rtl="0">
              <a:spcBef>
                <a:spcPts val="0"/>
              </a:spcBef>
              <a:buNone/>
            </a:pPr>
            <a:r>
              <a:rPr b="1" lang="en" sz="2000"/>
              <a:t>Richard Laughlin</a:t>
            </a:r>
          </a:p>
          <a:p>
            <a:pPr rtl="0">
              <a:spcBef>
                <a:spcPts val="0"/>
              </a:spcBef>
              <a:buNone/>
            </a:pPr>
            <a:r>
              <a:rPr b="1" lang="en" sz="2000"/>
              <a:t>Alexander Kelley</a:t>
            </a:r>
          </a:p>
          <a:p>
            <a:pPr rtl="0">
              <a:spcBef>
                <a:spcPts val="0"/>
              </a:spcBef>
              <a:buNone/>
            </a:pPr>
            <a:r>
              <a:rPr b="1" lang="en" sz="2000"/>
              <a:t>James Fitzgerald</a:t>
            </a:r>
          </a:p>
          <a:p>
            <a:pPr>
              <a:spcBef>
                <a:spcPts val="0"/>
              </a:spcBef>
              <a:buNone/>
            </a:pPr>
            <a:r>
              <a:rPr b="1" lang="en" sz="2000"/>
              <a:t>Jacob Siegel</a:t>
            </a:r>
          </a:p>
        </p:txBody>
      </p:sp>
      <p:sp>
        <p:nvSpPr>
          <p:cNvPr id="25" name="Shape 25"/>
          <p:cNvSpPr txBox="1"/>
          <p:nvPr/>
        </p:nvSpPr>
        <p:spPr>
          <a:xfrm>
            <a:off x="4665225" y="3120325"/>
            <a:ext cx="3873600" cy="1519800"/>
          </a:xfrm>
          <a:prstGeom prst="rect">
            <a:avLst/>
          </a:prstGeom>
          <a:noFill/>
          <a:ln>
            <a:noFill/>
          </a:ln>
        </p:spPr>
        <p:txBody>
          <a:bodyPr anchorCtr="0" anchor="t" bIns="91425" lIns="91425" rIns="91425" tIns="91425">
            <a:noAutofit/>
          </a:bodyPr>
          <a:lstStyle/>
          <a:p>
            <a:pPr rtl="0" algn="ctr">
              <a:spcBef>
                <a:spcPts val="0"/>
              </a:spcBef>
              <a:buNone/>
            </a:pPr>
            <a:r>
              <a:rPr lang="en" sz="2000">
                <a:solidFill>
                  <a:srgbClr val="666666"/>
                </a:solidFill>
              </a:rPr>
              <a:t>Sponsor:</a:t>
            </a:r>
          </a:p>
          <a:p>
            <a:pPr rtl="0" algn="ctr">
              <a:spcBef>
                <a:spcPts val="0"/>
              </a:spcBef>
              <a:buNone/>
            </a:pPr>
            <a:r>
              <a:rPr b="1" lang="en" sz="2000">
                <a:solidFill>
                  <a:srgbClr val="666666"/>
                </a:solidFill>
              </a:rPr>
              <a:t>Nathan Claes, PhD</a:t>
            </a:r>
          </a:p>
          <a:p>
            <a:pPr algn="ctr">
              <a:spcBef>
                <a:spcPts val="0"/>
              </a:spcBef>
              <a:buNone/>
            </a:pPr>
            <a:r>
              <a:rPr lang="en" sz="600">
                <a:solidFill>
                  <a:srgbClr val="666666"/>
                </a:solidFill>
              </a:rPr>
              <a:t> </a:t>
            </a:r>
            <a:br>
              <a:rPr lang="en" sz="2000">
                <a:solidFill>
                  <a:srgbClr val="666666"/>
                </a:solidFill>
              </a:rPr>
            </a:br>
            <a:r>
              <a:rPr lang="en" sz="2000">
                <a:solidFill>
                  <a:srgbClr val="666666"/>
                </a:solidFill>
              </a:rPr>
              <a:t>US Veterans Affairs : Center of Excellence for Suicide Prevention</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Process Model</a:t>
            </a:r>
          </a:p>
        </p:txBody>
      </p:sp>
      <p:sp>
        <p:nvSpPr>
          <p:cNvPr id="82" name="Shape 8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Spiral / Evolutionary Prototyping</a:t>
            </a:r>
          </a:p>
          <a:p>
            <a:pPr indent="-381000" lvl="1" marL="914400" rtl="0">
              <a:spcBef>
                <a:spcPts val="0"/>
              </a:spcBef>
              <a:buClr>
                <a:schemeClr val="dk1"/>
              </a:buClr>
              <a:buSzPct val="80000"/>
              <a:buFont typeface="Courier New"/>
              <a:buChar char="o"/>
            </a:pPr>
            <a:r>
              <a:rPr lang="en"/>
              <a:t>Frequent prototypes for sponsor evaluation</a:t>
            </a:r>
          </a:p>
          <a:p>
            <a:pPr indent="-381000" lvl="1" marL="914400" rtl="0">
              <a:spcBef>
                <a:spcPts val="0"/>
              </a:spcBef>
              <a:buClr>
                <a:schemeClr val="dk1"/>
              </a:buClr>
              <a:buSzPct val="80000"/>
              <a:buFont typeface="Courier New"/>
              <a:buChar char="o"/>
            </a:pPr>
            <a:r>
              <a:rPr lang="en"/>
              <a:t>Frequent risk analysis</a:t>
            </a:r>
          </a:p>
          <a:p>
            <a:pPr indent="-381000" lvl="1" marL="914400" rtl="0">
              <a:spcBef>
                <a:spcPts val="0"/>
              </a:spcBef>
              <a:buClr>
                <a:schemeClr val="dk1"/>
              </a:buClr>
              <a:buSzPct val="80000"/>
              <a:buFont typeface="Courier New"/>
              <a:buChar char="o"/>
            </a:pPr>
            <a:r>
              <a:rPr lang="en"/>
              <a:t>Generate different paths to reach “win condition”</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Release Schedule</a:t>
            </a:r>
          </a:p>
        </p:txBody>
      </p:sp>
      <p:graphicFrame>
        <p:nvGraphicFramePr>
          <p:cNvPr id="88" name="Shape 88"/>
          <p:cNvGraphicFramePr/>
          <p:nvPr/>
        </p:nvGraphicFramePr>
        <p:xfrm>
          <a:off x="695337" y="1530300"/>
          <a:ext cx="3000000" cy="3000000"/>
        </p:xfrm>
        <a:graphic>
          <a:graphicData uri="http://schemas.openxmlformats.org/drawingml/2006/table">
            <a:tbl>
              <a:tblPr>
                <a:noFill/>
                <a:tableStyleId>{A0A8A9DE-2785-46CA-9552-8B305C734870}</a:tableStyleId>
              </a:tblPr>
              <a:tblGrid>
                <a:gridCol w="5477700"/>
                <a:gridCol w="1121175"/>
                <a:gridCol w="1154450"/>
              </a:tblGrid>
              <a:tr h="378750">
                <a:tc>
                  <a:txBody>
                    <a:bodyPr>
                      <a:noAutofit/>
                    </a:bodyPr>
                    <a:lstStyle/>
                    <a:p>
                      <a:pPr>
                        <a:spcBef>
                          <a:spcPts val="0"/>
                        </a:spcBef>
                        <a:buNone/>
                      </a:pPr>
                      <a:r>
                        <a:rPr b="1" lang="en"/>
                        <a:t>Release Name</a:t>
                      </a:r>
                    </a:p>
                  </a:txBody>
                  <a:tcPr marT="91425" marB="91425" marR="91425" marL="91425">
                    <a:solidFill>
                      <a:srgbClr val="F3F3F3"/>
                    </a:solidFill>
                  </a:tcPr>
                </a:tc>
                <a:tc>
                  <a:txBody>
                    <a:bodyPr>
                      <a:noAutofit/>
                    </a:bodyPr>
                    <a:lstStyle/>
                    <a:p>
                      <a:pPr>
                        <a:spcBef>
                          <a:spcPts val="0"/>
                        </a:spcBef>
                        <a:buNone/>
                      </a:pPr>
                      <a:r>
                        <a:rPr b="1" lang="en"/>
                        <a:t>Start Date</a:t>
                      </a:r>
                    </a:p>
                  </a:txBody>
                  <a:tcPr marT="91425" marB="91425" marR="91425" marL="91425">
                    <a:solidFill>
                      <a:srgbClr val="F3F3F3"/>
                    </a:solidFill>
                  </a:tcPr>
                </a:tc>
                <a:tc>
                  <a:txBody>
                    <a:bodyPr>
                      <a:noAutofit/>
                    </a:bodyPr>
                    <a:lstStyle/>
                    <a:p>
                      <a:pPr>
                        <a:spcBef>
                          <a:spcPts val="0"/>
                        </a:spcBef>
                        <a:buNone/>
                      </a:pPr>
                      <a:r>
                        <a:rPr b="1" lang="en"/>
                        <a:t>End Date</a:t>
                      </a:r>
                    </a:p>
                  </a:txBody>
                  <a:tcPr marT="91425" marB="91425" marR="91425" marL="91425">
                    <a:solidFill>
                      <a:srgbClr val="F3F3F3"/>
                    </a:solidFill>
                  </a:tcPr>
                </a:tc>
              </a:tr>
              <a:tr h="561150">
                <a:tc>
                  <a:txBody>
                    <a:bodyPr>
                      <a:noAutofit/>
                    </a:bodyPr>
                    <a:lstStyle/>
                    <a:p>
                      <a:pPr rtl="0">
                        <a:spcBef>
                          <a:spcPts val="0"/>
                        </a:spcBef>
                        <a:buNone/>
                      </a:pPr>
                      <a:r>
                        <a:rPr lang="en"/>
                        <a:t>R1 - Core Web Functionality</a:t>
                      </a:r>
                    </a:p>
                  </a:txBody>
                  <a:tcPr marT="91425" marB="91425" marR="91425" marL="91425">
                    <a:solidFill>
                      <a:srgbClr val="FFFFFF"/>
                    </a:solidFill>
                  </a:tcPr>
                </a:tc>
                <a:tc>
                  <a:txBody>
                    <a:bodyPr>
                      <a:noAutofit/>
                    </a:bodyPr>
                    <a:lstStyle/>
                    <a:p>
                      <a:pPr rtl="0" algn="ctr">
                        <a:spcBef>
                          <a:spcPts val="0"/>
                        </a:spcBef>
                        <a:buNone/>
                      </a:pPr>
                      <a:r>
                        <a:rPr lang="en"/>
                        <a:t>9/25</a:t>
                      </a:r>
                    </a:p>
                  </a:txBody>
                  <a:tcPr marT="91425" marB="91425" marR="91425" marL="91425">
                    <a:solidFill>
                      <a:srgbClr val="FFFFFF"/>
                    </a:solidFill>
                  </a:tcPr>
                </a:tc>
                <a:tc>
                  <a:txBody>
                    <a:bodyPr>
                      <a:noAutofit/>
                    </a:bodyPr>
                    <a:lstStyle/>
                    <a:p>
                      <a:pPr rtl="0" algn="ctr">
                        <a:spcBef>
                          <a:spcPts val="0"/>
                        </a:spcBef>
                        <a:buNone/>
                      </a:pPr>
                      <a:r>
                        <a:rPr lang="en"/>
                        <a:t>10/30</a:t>
                      </a:r>
                    </a:p>
                  </a:txBody>
                  <a:tcPr marT="91425" marB="91425" marR="91425" marL="91425">
                    <a:solidFill>
                      <a:srgbClr val="FFFFFF"/>
                    </a:solidFill>
                  </a:tcPr>
                </a:tc>
              </a:tr>
              <a:tr h="480900">
                <a:tc>
                  <a:txBody>
                    <a:bodyPr>
                      <a:noAutofit/>
                    </a:bodyPr>
                    <a:lstStyle/>
                    <a:p>
                      <a:pPr rtl="0">
                        <a:spcBef>
                          <a:spcPts val="0"/>
                        </a:spcBef>
                        <a:buNone/>
                      </a:pPr>
                      <a:r>
                        <a:rPr lang="en"/>
                        <a:t>R2 - Crawler Design / Risk Mitigation</a:t>
                      </a:r>
                    </a:p>
                  </a:txBody>
                  <a:tcPr marT="91425" marB="91425" marR="91425" marL="91425">
                    <a:solidFill>
                      <a:srgbClr val="FFFFFF"/>
                    </a:solidFill>
                  </a:tcPr>
                </a:tc>
                <a:tc>
                  <a:txBody>
                    <a:bodyPr>
                      <a:noAutofit/>
                    </a:bodyPr>
                    <a:lstStyle/>
                    <a:p>
                      <a:pPr rtl="0" algn="ctr">
                        <a:spcBef>
                          <a:spcPts val="0"/>
                        </a:spcBef>
                        <a:buNone/>
                      </a:pPr>
                      <a:r>
                        <a:rPr lang="en"/>
                        <a:t>10/30</a:t>
                      </a:r>
                    </a:p>
                  </a:txBody>
                  <a:tcPr marT="91425" marB="91425" marR="91425" marL="91425">
                    <a:solidFill>
                      <a:srgbClr val="FFFFFF"/>
                    </a:solidFill>
                  </a:tcPr>
                </a:tc>
                <a:tc>
                  <a:txBody>
                    <a:bodyPr>
                      <a:noAutofit/>
                    </a:bodyPr>
                    <a:lstStyle/>
                    <a:p>
                      <a:pPr rtl="0" algn="ctr">
                        <a:spcBef>
                          <a:spcPts val="0"/>
                        </a:spcBef>
                        <a:buNone/>
                      </a:pPr>
                      <a:r>
                        <a:rPr lang="en"/>
                        <a:t>11/13</a:t>
                      </a:r>
                    </a:p>
                  </a:txBody>
                  <a:tcPr marT="91425" marB="91425" marR="91425" marL="91425">
                    <a:solidFill>
                      <a:srgbClr val="FFFFFF"/>
                    </a:solidFill>
                  </a:tcPr>
                </a:tc>
              </a:tr>
              <a:tr h="561150">
                <a:tc>
                  <a:txBody>
                    <a:bodyPr>
                      <a:noAutofit/>
                    </a:bodyPr>
                    <a:lstStyle/>
                    <a:p>
                      <a:pPr rtl="0">
                        <a:spcBef>
                          <a:spcPts val="0"/>
                        </a:spcBef>
                        <a:buNone/>
                      </a:pPr>
                      <a:r>
                        <a:rPr lang="en"/>
                        <a:t>R3 - Web Functionality Refinement</a:t>
                      </a:r>
                    </a:p>
                  </a:txBody>
                  <a:tcPr marT="91425" marB="91425" marR="91425" marL="91425">
                    <a:solidFill>
                      <a:srgbClr val="FFFFFF"/>
                    </a:solidFill>
                  </a:tcPr>
                </a:tc>
                <a:tc>
                  <a:txBody>
                    <a:bodyPr>
                      <a:noAutofit/>
                    </a:bodyPr>
                    <a:lstStyle/>
                    <a:p>
                      <a:pPr rtl="0" algn="ctr">
                        <a:spcBef>
                          <a:spcPts val="0"/>
                        </a:spcBef>
                        <a:buNone/>
                      </a:pPr>
                      <a:r>
                        <a:rPr lang="en"/>
                        <a:t>11/13</a:t>
                      </a:r>
                    </a:p>
                  </a:txBody>
                  <a:tcPr marT="91425" marB="91425" marR="91425" marL="91425">
                    <a:solidFill>
                      <a:srgbClr val="FFFFFF"/>
                    </a:solidFill>
                  </a:tcPr>
                </a:tc>
                <a:tc>
                  <a:txBody>
                    <a:bodyPr>
                      <a:noAutofit/>
                    </a:bodyPr>
                    <a:lstStyle/>
                    <a:p>
                      <a:pPr rtl="0" algn="ctr">
                        <a:spcBef>
                          <a:spcPts val="0"/>
                        </a:spcBef>
                        <a:buNone/>
                      </a:pPr>
                      <a:r>
                        <a:rPr lang="en"/>
                        <a:t>12/11</a:t>
                      </a:r>
                    </a:p>
                  </a:txBody>
                  <a:tcPr marT="91425" marB="91425" marR="91425" marL="91425">
                    <a:solidFill>
                      <a:srgbClr val="FFFFFF"/>
                    </a:solidFill>
                  </a:tcPr>
                </a:tc>
              </a:tr>
            </a:tbl>
          </a:graphicData>
        </a:graphic>
      </p:graphicFrame>
      <p:sp>
        <p:nvSpPr>
          <p:cNvPr id="89" name="Shape 89"/>
          <p:cNvSpPr txBox="1"/>
          <p:nvPr/>
        </p:nvSpPr>
        <p:spPr>
          <a:xfrm>
            <a:off x="904725" y="3274975"/>
            <a:ext cx="7286700" cy="1606199"/>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R1 Schedule</a:t>
            </a:r>
          </a:p>
        </p:txBody>
      </p:sp>
      <p:graphicFrame>
        <p:nvGraphicFramePr>
          <p:cNvPr id="95" name="Shape 95"/>
          <p:cNvGraphicFramePr/>
          <p:nvPr/>
        </p:nvGraphicFramePr>
        <p:xfrm>
          <a:off x="928575" y="1291975"/>
          <a:ext cx="3000000" cy="3000000"/>
        </p:xfrm>
        <a:graphic>
          <a:graphicData uri="http://schemas.openxmlformats.org/drawingml/2006/table">
            <a:tbl>
              <a:tblPr>
                <a:noFill/>
                <a:tableStyleId>{973434AD-7226-4507-86C4-735EE1A2BACE}</a:tableStyleId>
              </a:tblPr>
              <a:tblGrid>
                <a:gridCol w="5472600"/>
                <a:gridCol w="1766400"/>
              </a:tblGrid>
              <a:tr h="402900">
                <a:tc>
                  <a:txBody>
                    <a:bodyPr>
                      <a:noAutofit/>
                    </a:bodyPr>
                    <a:lstStyle/>
                    <a:p>
                      <a:pPr>
                        <a:spcBef>
                          <a:spcPts val="0"/>
                        </a:spcBef>
                        <a:buNone/>
                      </a:pPr>
                      <a:r>
                        <a:rPr b="1" lang="en"/>
                        <a:t>Task</a:t>
                      </a:r>
                    </a:p>
                  </a:txBody>
                  <a:tcPr marT="91425" marB="91425" marR="91425" marL="91425">
                    <a:solidFill>
                      <a:srgbClr val="F3F3F3"/>
                    </a:solidFill>
                  </a:tcPr>
                </a:tc>
                <a:tc>
                  <a:txBody>
                    <a:bodyPr>
                      <a:noAutofit/>
                    </a:bodyPr>
                    <a:lstStyle/>
                    <a:p>
                      <a:pPr algn="ctr">
                        <a:spcBef>
                          <a:spcPts val="0"/>
                        </a:spcBef>
                        <a:buNone/>
                      </a:pPr>
                      <a:r>
                        <a:rPr b="1" lang="en"/>
                        <a:t>Anticipated Date</a:t>
                      </a:r>
                    </a:p>
                  </a:txBody>
                  <a:tcPr marT="91425" marB="91425" marR="91425" marL="91425">
                    <a:solidFill>
                      <a:srgbClr val="F3F3F3"/>
                    </a:solidFill>
                  </a:tcPr>
                </a:tc>
              </a:tr>
              <a:tr h="402900">
                <a:tc>
                  <a:txBody>
                    <a:bodyPr>
                      <a:noAutofit/>
                    </a:bodyPr>
                    <a:lstStyle/>
                    <a:p>
                      <a:pPr rtl="0">
                        <a:spcBef>
                          <a:spcPts val="0"/>
                        </a:spcBef>
                        <a:buNone/>
                      </a:pPr>
                      <a:r>
                        <a:rPr lang="en"/>
                        <a:t>Database Tables </a:t>
                      </a:r>
                      <a:r>
                        <a:rPr b="1" lang="en"/>
                        <a:t>&amp;</a:t>
                      </a:r>
                      <a:r>
                        <a:rPr lang="en"/>
                        <a:t> Domain Model Classes</a:t>
                      </a:r>
                    </a:p>
                  </a:txBody>
                  <a:tcPr marT="91425" marB="91425" marR="91425" marL="91425">
                    <a:solidFill>
                      <a:srgbClr val="FFFFFF"/>
                    </a:solidFill>
                  </a:tcPr>
                </a:tc>
                <a:tc>
                  <a:txBody>
                    <a:bodyPr>
                      <a:noAutofit/>
                    </a:bodyPr>
                    <a:lstStyle/>
                    <a:p>
                      <a:pPr rtl="0" algn="ctr">
                        <a:spcBef>
                          <a:spcPts val="0"/>
                        </a:spcBef>
                        <a:buNone/>
                      </a:pPr>
                      <a:r>
                        <a:rPr lang="en"/>
                        <a:t>10/7</a:t>
                      </a:r>
                    </a:p>
                  </a:txBody>
                  <a:tcPr marT="91425" marB="91425" marR="91425" marL="91425">
                    <a:solidFill>
                      <a:srgbClr val="FFFFFF"/>
                    </a:solidFill>
                  </a:tcPr>
                </a:tc>
              </a:tr>
              <a:tr h="402900">
                <a:tc>
                  <a:txBody>
                    <a:bodyPr>
                      <a:noAutofit/>
                    </a:bodyPr>
                    <a:lstStyle/>
                    <a:p>
                      <a:pPr rtl="0">
                        <a:spcBef>
                          <a:spcPts val="0"/>
                        </a:spcBef>
                        <a:buNone/>
                      </a:pPr>
                      <a:r>
                        <a:rPr lang="en"/>
                        <a:t>HTML Layouts for CRUD </a:t>
                      </a:r>
                      <a:r>
                        <a:rPr b="1" lang="en"/>
                        <a:t>&amp;</a:t>
                      </a:r>
                      <a:r>
                        <a:rPr lang="en"/>
                        <a:t> “Glue” Pages</a:t>
                      </a:r>
                    </a:p>
                  </a:txBody>
                  <a:tcPr marT="91425" marB="91425" marR="91425" marL="91425">
                    <a:solidFill>
                      <a:srgbClr val="FFFFFF"/>
                    </a:solidFill>
                  </a:tcPr>
                </a:tc>
                <a:tc>
                  <a:txBody>
                    <a:bodyPr>
                      <a:noAutofit/>
                    </a:bodyPr>
                    <a:lstStyle/>
                    <a:p>
                      <a:pPr rtl="0" algn="ctr">
                        <a:spcBef>
                          <a:spcPts val="0"/>
                        </a:spcBef>
                        <a:buNone/>
                      </a:pPr>
                      <a:r>
                        <a:rPr lang="en"/>
                        <a:t>10/14</a:t>
                      </a:r>
                    </a:p>
                  </a:txBody>
                  <a:tcPr marT="91425" marB="91425" marR="91425" marL="91425">
                    <a:solidFill>
                      <a:srgbClr val="FFFFFF"/>
                    </a:solidFill>
                  </a:tcPr>
                </a:tc>
              </a:tr>
              <a:tr h="402900">
                <a:tc>
                  <a:txBody>
                    <a:bodyPr>
                      <a:noAutofit/>
                    </a:bodyPr>
                    <a:lstStyle/>
                    <a:p>
                      <a:pPr rtl="0">
                        <a:spcBef>
                          <a:spcPts val="0"/>
                        </a:spcBef>
                        <a:buNone/>
                      </a:pPr>
                      <a:r>
                        <a:rPr lang="en"/>
                        <a:t>Form Usability </a:t>
                      </a:r>
                      <a:r>
                        <a:rPr b="1" lang="en"/>
                        <a:t>&amp;</a:t>
                      </a:r>
                      <a:r>
                        <a:rPr lang="en"/>
                        <a:t> Accessibility</a:t>
                      </a:r>
                    </a:p>
                  </a:txBody>
                  <a:tcPr marT="91425" marB="91425" marR="91425" marL="91425">
                    <a:solidFill>
                      <a:srgbClr val="FFFFFF"/>
                    </a:solidFill>
                  </a:tcPr>
                </a:tc>
                <a:tc>
                  <a:txBody>
                    <a:bodyPr>
                      <a:noAutofit/>
                    </a:bodyPr>
                    <a:lstStyle/>
                    <a:p>
                      <a:pPr rtl="0" algn="ctr">
                        <a:spcBef>
                          <a:spcPts val="0"/>
                        </a:spcBef>
                        <a:buNone/>
                      </a:pPr>
                      <a:r>
                        <a:rPr lang="en"/>
                        <a:t>10/16</a:t>
                      </a:r>
                    </a:p>
                  </a:txBody>
                  <a:tcPr marT="91425" marB="91425" marR="91425" marL="91425">
                    <a:solidFill>
                      <a:srgbClr val="FFFFFF"/>
                    </a:solidFill>
                  </a:tcPr>
                </a:tc>
              </a:tr>
              <a:tr h="402900">
                <a:tc>
                  <a:txBody>
                    <a:bodyPr>
                      <a:noAutofit/>
                    </a:bodyPr>
                    <a:lstStyle/>
                    <a:p>
                      <a:pPr rtl="0">
                        <a:spcBef>
                          <a:spcPts val="0"/>
                        </a:spcBef>
                        <a:buNone/>
                      </a:pPr>
                      <a:r>
                        <a:rPr lang="en"/>
                        <a:t>Layout </a:t>
                      </a:r>
                      <a:r>
                        <a:rPr b="1" lang="en"/>
                        <a:t>&amp;</a:t>
                      </a:r>
                      <a:r>
                        <a:rPr lang="en"/>
                        <a:t> Functionality Refactoring</a:t>
                      </a:r>
                    </a:p>
                  </a:txBody>
                  <a:tcPr marT="91425" marB="91425" marR="91425" marL="91425">
                    <a:solidFill>
                      <a:srgbClr val="FFFFFF"/>
                    </a:solidFill>
                  </a:tcPr>
                </a:tc>
                <a:tc>
                  <a:txBody>
                    <a:bodyPr>
                      <a:noAutofit/>
                    </a:bodyPr>
                    <a:lstStyle/>
                    <a:p>
                      <a:pPr rtl="0" algn="ctr">
                        <a:spcBef>
                          <a:spcPts val="0"/>
                        </a:spcBef>
                        <a:buNone/>
                      </a:pPr>
                      <a:r>
                        <a:rPr lang="en"/>
                        <a:t>10/21</a:t>
                      </a:r>
                    </a:p>
                  </a:txBody>
                  <a:tcPr marT="91425" marB="91425" marR="91425" marL="91425">
                    <a:solidFill>
                      <a:srgbClr val="FFFFFF"/>
                    </a:solidFill>
                  </a:tcPr>
                </a:tc>
              </a:tr>
              <a:tr h="402900">
                <a:tc>
                  <a:txBody>
                    <a:bodyPr>
                      <a:noAutofit/>
                    </a:bodyPr>
                    <a:lstStyle/>
                    <a:p>
                      <a:pPr rtl="0">
                        <a:spcBef>
                          <a:spcPts val="0"/>
                        </a:spcBef>
                        <a:buNone/>
                      </a:pPr>
                      <a:r>
                        <a:rPr lang="en"/>
                        <a:t>Cleanup </a:t>
                      </a:r>
                      <a:r>
                        <a:rPr b="1" lang="en"/>
                        <a:t>&amp;</a:t>
                      </a:r>
                      <a:r>
                        <a:rPr lang="en"/>
                        <a:t> Bug Fixes</a:t>
                      </a:r>
                    </a:p>
                  </a:txBody>
                  <a:tcPr marT="91425" marB="91425" marR="91425" marL="91425">
                    <a:solidFill>
                      <a:srgbClr val="FFFFFF"/>
                    </a:solidFill>
                  </a:tcPr>
                </a:tc>
                <a:tc>
                  <a:txBody>
                    <a:bodyPr>
                      <a:noAutofit/>
                    </a:bodyPr>
                    <a:lstStyle/>
                    <a:p>
                      <a:pPr rtl="0" algn="ctr">
                        <a:spcBef>
                          <a:spcPts val="0"/>
                        </a:spcBef>
                        <a:buNone/>
                      </a:pPr>
                      <a:r>
                        <a:rPr lang="en"/>
                        <a:t>10/30</a:t>
                      </a:r>
                    </a:p>
                  </a:txBody>
                  <a:tcPr marT="91425" marB="91425" marR="91425" marL="91425">
                    <a:solidFill>
                      <a:srgbClr val="FFFFFF"/>
                    </a:solidFill>
                  </a:tcPr>
                </a:tc>
              </a:tr>
            </a:tbl>
          </a:graphicData>
        </a:graphic>
      </p:graphicFrame>
      <p:sp>
        <p:nvSpPr>
          <p:cNvPr id="96" name="Shape 96"/>
          <p:cNvSpPr txBox="1"/>
          <p:nvPr/>
        </p:nvSpPr>
        <p:spPr>
          <a:xfrm>
            <a:off x="1498050" y="4136800"/>
            <a:ext cx="6121200" cy="760199"/>
          </a:xfrm>
          <a:prstGeom prst="rect">
            <a:avLst/>
          </a:prstGeom>
          <a:noFill/>
          <a:ln>
            <a:noFill/>
          </a:ln>
        </p:spPr>
        <p:txBody>
          <a:bodyPr anchorCtr="0" anchor="t" bIns="91425" lIns="91425" rIns="91425" tIns="91425">
            <a:noAutofit/>
          </a:bodyPr>
          <a:lstStyle/>
          <a:p>
            <a:pPr>
              <a:spcBef>
                <a:spcPts val="0"/>
              </a:spcBef>
              <a:buNone/>
            </a:pPr>
            <a:r>
              <a:rPr b="1" lang="en" sz="1800"/>
              <a:t>Goal: </a:t>
            </a:r>
            <a:r>
              <a:rPr lang="en" sz="1800"/>
              <a:t>Minimize risk of errors in requirements elicitation.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R2 Schedule</a:t>
            </a:r>
          </a:p>
        </p:txBody>
      </p:sp>
      <p:graphicFrame>
        <p:nvGraphicFramePr>
          <p:cNvPr id="102" name="Shape 102"/>
          <p:cNvGraphicFramePr/>
          <p:nvPr/>
        </p:nvGraphicFramePr>
        <p:xfrm>
          <a:off x="952500" y="1967400"/>
          <a:ext cx="3000000" cy="3000000"/>
        </p:xfrm>
        <a:graphic>
          <a:graphicData uri="http://schemas.openxmlformats.org/drawingml/2006/table">
            <a:tbl>
              <a:tblPr>
                <a:noFill/>
                <a:tableStyleId>{D9BDB547-F093-451A-B8E9-A7A6A45F1499}</a:tableStyleId>
              </a:tblPr>
              <a:tblGrid>
                <a:gridCol w="5472600"/>
                <a:gridCol w="1766400"/>
              </a:tblGrid>
              <a:tr h="402900">
                <a:tc>
                  <a:txBody>
                    <a:bodyPr>
                      <a:noAutofit/>
                    </a:bodyPr>
                    <a:lstStyle/>
                    <a:p>
                      <a:pPr lvl="0" rtl="0">
                        <a:spcBef>
                          <a:spcPts val="0"/>
                        </a:spcBef>
                        <a:buNone/>
                      </a:pPr>
                      <a:r>
                        <a:rPr b="1" lang="en"/>
                        <a:t>Task</a:t>
                      </a:r>
                    </a:p>
                  </a:txBody>
                  <a:tcPr marT="91425" marB="91425" marR="91425" marL="91425">
                    <a:solidFill>
                      <a:srgbClr val="F3F3F3"/>
                    </a:solidFill>
                  </a:tcPr>
                </a:tc>
                <a:tc>
                  <a:txBody>
                    <a:bodyPr>
                      <a:noAutofit/>
                    </a:bodyPr>
                    <a:lstStyle/>
                    <a:p>
                      <a:pPr lvl="0" rtl="0" algn="ctr">
                        <a:spcBef>
                          <a:spcPts val="0"/>
                        </a:spcBef>
                        <a:buNone/>
                      </a:pPr>
                      <a:r>
                        <a:rPr b="1" lang="en"/>
                        <a:t>Anticipated Date</a:t>
                      </a:r>
                    </a:p>
                  </a:txBody>
                  <a:tcPr marT="91425" marB="91425" marR="91425" marL="91425">
                    <a:solidFill>
                      <a:srgbClr val="F3F3F3"/>
                    </a:solidFill>
                  </a:tcPr>
                </a:tc>
              </a:tr>
              <a:tr h="402900">
                <a:tc>
                  <a:txBody>
                    <a:bodyPr>
                      <a:noAutofit/>
                    </a:bodyPr>
                    <a:lstStyle/>
                    <a:p>
                      <a:pPr lvl="0" rtl="0">
                        <a:spcBef>
                          <a:spcPts val="0"/>
                        </a:spcBef>
                        <a:buNone/>
                      </a:pPr>
                      <a:r>
                        <a:rPr lang="en"/>
                        <a:t>Look into APIs &amp; Frameworks (Google Scholar &amp; Springer)</a:t>
                      </a:r>
                    </a:p>
                  </a:txBody>
                  <a:tcPr marT="91425" marB="91425" marR="91425" marL="91425">
                    <a:solidFill>
                      <a:srgbClr val="FFFFFF"/>
                    </a:solidFill>
                  </a:tcPr>
                </a:tc>
                <a:tc>
                  <a:txBody>
                    <a:bodyPr>
                      <a:noAutofit/>
                    </a:bodyPr>
                    <a:lstStyle/>
                    <a:p>
                      <a:pPr lvl="0" rtl="0" algn="ctr">
                        <a:spcBef>
                          <a:spcPts val="0"/>
                        </a:spcBef>
                        <a:buNone/>
                      </a:pPr>
                      <a:r>
                        <a:rPr lang="en"/>
                        <a:t>11/6</a:t>
                      </a:r>
                    </a:p>
                  </a:txBody>
                  <a:tcPr marT="91425" marB="91425" marR="91425" marL="91425">
                    <a:solidFill>
                      <a:srgbClr val="FFFFFF"/>
                    </a:solidFill>
                  </a:tcPr>
                </a:tc>
              </a:tr>
              <a:tr h="402900">
                <a:tc>
                  <a:txBody>
                    <a:bodyPr>
                      <a:noAutofit/>
                    </a:bodyPr>
                    <a:lstStyle/>
                    <a:p>
                      <a:pPr lvl="0" rtl="0">
                        <a:spcBef>
                          <a:spcPts val="0"/>
                        </a:spcBef>
                        <a:buNone/>
                      </a:pPr>
                      <a:r>
                        <a:rPr lang="en"/>
                        <a:t>Start implementing a single crawler</a:t>
                      </a:r>
                    </a:p>
                  </a:txBody>
                  <a:tcPr marT="91425" marB="91425" marR="91425" marL="91425">
                    <a:solidFill>
                      <a:srgbClr val="FFFFFF"/>
                    </a:solidFill>
                  </a:tcPr>
                </a:tc>
                <a:tc>
                  <a:txBody>
                    <a:bodyPr>
                      <a:noAutofit/>
                    </a:bodyPr>
                    <a:lstStyle/>
                    <a:p>
                      <a:pPr lvl="0" rtl="0" algn="ctr">
                        <a:spcBef>
                          <a:spcPts val="0"/>
                        </a:spcBef>
                        <a:buNone/>
                      </a:pPr>
                      <a:r>
                        <a:rPr lang="en"/>
                        <a:t>11/13</a:t>
                      </a:r>
                    </a:p>
                  </a:txBody>
                  <a:tcPr marT="91425" marB="91425" marR="91425" marL="91425">
                    <a:solidFill>
                      <a:srgbClr val="FFFFFF"/>
                    </a:solidFill>
                  </a:tcPr>
                </a:tc>
              </a:tr>
            </a:tbl>
          </a:graphicData>
        </a:graphic>
      </p:graphicFrame>
      <p:sp>
        <p:nvSpPr>
          <p:cNvPr id="103" name="Shape 103"/>
          <p:cNvSpPr txBox="1"/>
          <p:nvPr/>
        </p:nvSpPr>
        <p:spPr>
          <a:xfrm>
            <a:off x="824450" y="4136800"/>
            <a:ext cx="7544099" cy="760199"/>
          </a:xfrm>
          <a:prstGeom prst="rect">
            <a:avLst/>
          </a:prstGeom>
          <a:noFill/>
          <a:ln>
            <a:noFill/>
          </a:ln>
        </p:spPr>
        <p:txBody>
          <a:bodyPr anchorCtr="0" anchor="t" bIns="91425" lIns="91425" rIns="91425" tIns="91425">
            <a:noAutofit/>
          </a:bodyPr>
          <a:lstStyle/>
          <a:p>
            <a:pPr lvl="0" rtl="0">
              <a:spcBef>
                <a:spcPts val="0"/>
              </a:spcBef>
              <a:buNone/>
            </a:pPr>
            <a:r>
              <a:rPr b="1" lang="en" sz="1800"/>
              <a:t>Goal: </a:t>
            </a:r>
            <a:r>
              <a:rPr lang="en" sz="1800"/>
              <a:t>Minimize risk from lack of expertise in building data mining tools.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a:t>R3 Schedule</a:t>
            </a:r>
          </a:p>
        </p:txBody>
      </p:sp>
      <p:graphicFrame>
        <p:nvGraphicFramePr>
          <p:cNvPr id="109" name="Shape 109"/>
          <p:cNvGraphicFramePr/>
          <p:nvPr/>
        </p:nvGraphicFramePr>
        <p:xfrm>
          <a:off x="1126050" y="1622875"/>
          <a:ext cx="3000000" cy="3000000"/>
        </p:xfrm>
        <a:graphic>
          <a:graphicData uri="http://schemas.openxmlformats.org/drawingml/2006/table">
            <a:tbl>
              <a:tblPr>
                <a:noFill/>
                <a:tableStyleId>{A4B96BA0-99B5-4931-A915-0FF6FF290B74}</a:tableStyleId>
              </a:tblPr>
              <a:tblGrid>
                <a:gridCol w="5472600"/>
                <a:gridCol w="1766400"/>
              </a:tblGrid>
              <a:tr h="402900">
                <a:tc>
                  <a:txBody>
                    <a:bodyPr>
                      <a:noAutofit/>
                    </a:bodyPr>
                    <a:lstStyle/>
                    <a:p>
                      <a:pPr lvl="0" rtl="0">
                        <a:spcBef>
                          <a:spcPts val="0"/>
                        </a:spcBef>
                        <a:buNone/>
                      </a:pPr>
                      <a:r>
                        <a:rPr b="1" lang="en"/>
                        <a:t>Task</a:t>
                      </a:r>
                    </a:p>
                  </a:txBody>
                  <a:tcPr marT="91425" marB="91425" marR="91425" marL="91425">
                    <a:solidFill>
                      <a:srgbClr val="F3F3F3"/>
                    </a:solidFill>
                  </a:tcPr>
                </a:tc>
                <a:tc>
                  <a:txBody>
                    <a:bodyPr>
                      <a:noAutofit/>
                    </a:bodyPr>
                    <a:lstStyle/>
                    <a:p>
                      <a:pPr lvl="0" rtl="0" algn="ctr">
                        <a:spcBef>
                          <a:spcPts val="0"/>
                        </a:spcBef>
                        <a:buNone/>
                      </a:pPr>
                      <a:r>
                        <a:rPr b="1" lang="en"/>
                        <a:t>Anticipated Date</a:t>
                      </a:r>
                    </a:p>
                  </a:txBody>
                  <a:tcPr marT="91425" marB="91425" marR="91425" marL="91425">
                    <a:solidFill>
                      <a:srgbClr val="F3F3F3"/>
                    </a:solidFill>
                  </a:tcPr>
                </a:tc>
              </a:tr>
              <a:tr h="402900">
                <a:tc>
                  <a:txBody>
                    <a:bodyPr>
                      <a:noAutofit/>
                    </a:bodyPr>
                    <a:lstStyle/>
                    <a:p>
                      <a:pPr lvl="0" rtl="0">
                        <a:spcBef>
                          <a:spcPts val="0"/>
                        </a:spcBef>
                        <a:buNone/>
                      </a:pPr>
                      <a:r>
                        <a:rPr lang="en"/>
                        <a:t>Complete functionality missing from R1.</a:t>
                      </a:r>
                    </a:p>
                  </a:txBody>
                  <a:tcPr marT="91425" marB="91425" marR="91425" marL="91425">
                    <a:solidFill>
                      <a:srgbClr val="FFFFFF"/>
                    </a:solidFill>
                  </a:tcPr>
                </a:tc>
                <a:tc>
                  <a:txBody>
                    <a:bodyPr>
                      <a:noAutofit/>
                    </a:bodyPr>
                    <a:lstStyle/>
                    <a:p>
                      <a:pPr lvl="0" rtl="0" algn="ctr">
                        <a:spcBef>
                          <a:spcPts val="0"/>
                        </a:spcBef>
                        <a:buNone/>
                      </a:pPr>
                      <a:r>
                        <a:rPr lang="en"/>
                        <a:t>11/20</a:t>
                      </a:r>
                    </a:p>
                  </a:txBody>
                  <a:tcPr marT="91425" marB="91425" marR="91425" marL="91425">
                    <a:solidFill>
                      <a:srgbClr val="FFFFFF"/>
                    </a:solidFill>
                  </a:tcPr>
                </a:tc>
              </a:tr>
              <a:tr h="402900">
                <a:tc>
                  <a:txBody>
                    <a:bodyPr>
                      <a:noAutofit/>
                    </a:bodyPr>
                    <a:lstStyle/>
                    <a:p>
                      <a:pPr lvl="0" rtl="0">
                        <a:spcBef>
                          <a:spcPts val="0"/>
                        </a:spcBef>
                        <a:buNone/>
                      </a:pPr>
                      <a:r>
                        <a:rPr lang="en"/>
                        <a:t>Thanksgiving</a:t>
                      </a:r>
                    </a:p>
                  </a:txBody>
                  <a:tcPr marT="91425" marB="91425" marR="91425" marL="91425">
                    <a:solidFill>
                      <a:srgbClr val="999999"/>
                    </a:solidFill>
                  </a:tcPr>
                </a:tc>
                <a:tc>
                  <a:txBody>
                    <a:bodyPr>
                      <a:noAutofit/>
                    </a:bodyPr>
                    <a:lstStyle/>
                    <a:p>
                      <a:pPr lvl="0" rtl="0" algn="ctr">
                        <a:spcBef>
                          <a:spcPts val="0"/>
                        </a:spcBef>
                        <a:buNone/>
                      </a:pPr>
                      <a:r>
                        <a:rPr lang="en"/>
                        <a:t>11/27</a:t>
                      </a:r>
                    </a:p>
                  </a:txBody>
                  <a:tcPr marT="91425" marB="91425" marR="91425" marL="91425">
                    <a:solidFill>
                      <a:srgbClr val="999999"/>
                    </a:solidFill>
                  </a:tcPr>
                </a:tc>
              </a:tr>
              <a:tr h="402900">
                <a:tc>
                  <a:txBody>
                    <a:bodyPr>
                      <a:noAutofit/>
                    </a:bodyPr>
                    <a:lstStyle/>
                    <a:p>
                      <a:pPr rtl="0">
                        <a:spcBef>
                          <a:spcPts val="0"/>
                        </a:spcBef>
                        <a:buNone/>
                      </a:pPr>
                      <a:r>
                        <a:rPr lang="en">
                          <a:solidFill>
                            <a:schemeClr val="dk1"/>
                          </a:solidFill>
                        </a:rPr>
                        <a:t>Replace Separate Page Functionality with Modals</a:t>
                      </a:r>
                    </a:p>
                  </a:txBody>
                  <a:tcPr marT="91425" marB="91425" marR="91425" marL="91425">
                    <a:solidFill>
                      <a:srgbClr val="FFFFFF"/>
                    </a:solidFill>
                  </a:tcPr>
                </a:tc>
                <a:tc>
                  <a:txBody>
                    <a:bodyPr>
                      <a:noAutofit/>
                    </a:bodyPr>
                    <a:lstStyle/>
                    <a:p>
                      <a:pPr rtl="0" algn="ctr">
                        <a:spcBef>
                          <a:spcPts val="0"/>
                        </a:spcBef>
                        <a:buNone/>
                      </a:pPr>
                      <a:r>
                        <a:rPr lang="en"/>
                        <a:t>12/4</a:t>
                      </a:r>
                    </a:p>
                  </a:txBody>
                  <a:tcPr marT="91425" marB="91425" marR="91425" marL="91425">
                    <a:solidFill>
                      <a:srgbClr val="FFFFFF"/>
                    </a:solidFill>
                  </a:tcPr>
                </a:tc>
              </a:tr>
            </a:tbl>
          </a:graphicData>
        </a:graphic>
      </p:graphicFrame>
      <p:sp>
        <p:nvSpPr>
          <p:cNvPr id="110" name="Shape 110"/>
          <p:cNvSpPr txBox="1"/>
          <p:nvPr/>
        </p:nvSpPr>
        <p:spPr>
          <a:xfrm>
            <a:off x="2093125" y="3990900"/>
            <a:ext cx="5194500" cy="760199"/>
          </a:xfrm>
          <a:prstGeom prst="rect">
            <a:avLst/>
          </a:prstGeom>
          <a:noFill/>
          <a:ln>
            <a:noFill/>
          </a:ln>
        </p:spPr>
        <p:txBody>
          <a:bodyPr anchorCtr="0" anchor="t" bIns="91425" lIns="91425" rIns="91425" tIns="91425">
            <a:noAutofit/>
          </a:bodyPr>
          <a:lstStyle/>
          <a:p>
            <a:pPr lvl="0" rtl="0">
              <a:spcBef>
                <a:spcPts val="0"/>
              </a:spcBef>
              <a:buNone/>
            </a:pPr>
            <a:r>
              <a:rPr b="1" lang="en" sz="1800"/>
              <a:t>Goal: </a:t>
            </a:r>
            <a:r>
              <a:rPr lang="en" sz="1800"/>
              <a:t>Incorporate sponsor feedback.</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Metrics</a:t>
            </a:r>
          </a:p>
        </p:txBody>
      </p:sp>
      <p:sp>
        <p:nvSpPr>
          <p:cNvPr id="116" name="Shape 116"/>
          <p:cNvSpPr txBox="1"/>
          <p:nvPr>
            <p:ph idx="1" type="body"/>
          </p:nvPr>
        </p:nvSpPr>
        <p:spPr>
          <a:xfrm>
            <a:off x="457200" y="1200150"/>
            <a:ext cx="4126499" cy="3725699"/>
          </a:xfrm>
          <a:prstGeom prst="rect">
            <a:avLst/>
          </a:prstGeom>
        </p:spPr>
        <p:txBody>
          <a:bodyPr anchorCtr="0" anchor="t" bIns="91425" lIns="91425" rIns="91425" tIns="91425">
            <a:noAutofit/>
          </a:bodyPr>
          <a:lstStyle/>
          <a:p>
            <a:pPr rtl="0">
              <a:spcBef>
                <a:spcPts val="0"/>
              </a:spcBef>
              <a:buNone/>
            </a:pPr>
            <a:r>
              <a:rPr lang="en" u="sng"/>
              <a:t>Product Metrics</a:t>
            </a:r>
          </a:p>
          <a:p>
            <a:pPr indent="-381000" lvl="0" marL="457200" rtl="0">
              <a:spcBef>
                <a:spcPts val="0"/>
              </a:spcBef>
              <a:buClr>
                <a:schemeClr val="dk1"/>
              </a:buClr>
              <a:buSzPct val="100000"/>
              <a:buFont typeface="Arial"/>
              <a:buChar char="●"/>
            </a:pPr>
            <a:r>
              <a:rPr lang="en" sz="2400"/>
              <a:t>System Response Time</a:t>
            </a:r>
          </a:p>
          <a:p>
            <a:pPr indent="-381000" lvl="0" marL="457200" rtl="0">
              <a:spcBef>
                <a:spcPts val="0"/>
              </a:spcBef>
              <a:buClr>
                <a:schemeClr val="dk1"/>
              </a:buClr>
              <a:buSzPct val="100000"/>
              <a:buFont typeface="Arial"/>
              <a:buChar char="●"/>
            </a:pPr>
            <a:r>
              <a:rPr lang="en" sz="2400"/>
              <a:t>Query Response Time</a:t>
            </a:r>
          </a:p>
          <a:p>
            <a:pPr indent="-381000" lvl="0" marL="457200" rtl="0">
              <a:spcBef>
                <a:spcPts val="0"/>
              </a:spcBef>
              <a:buClr>
                <a:schemeClr val="dk1"/>
              </a:buClr>
              <a:buSzPct val="100000"/>
              <a:buFont typeface="Arial"/>
              <a:buChar char="●"/>
            </a:pPr>
            <a:r>
              <a:rPr lang="en" sz="2400"/>
              <a:t>Comment Density</a:t>
            </a:r>
          </a:p>
          <a:p>
            <a:pPr rtl="0">
              <a:spcBef>
                <a:spcPts val="0"/>
              </a:spcBef>
              <a:buNone/>
            </a:pPr>
            <a:r>
              <a:t/>
            </a:r>
            <a:endParaRPr/>
          </a:p>
          <a:p>
            <a:pPr rtl="0">
              <a:spcBef>
                <a:spcPts val="0"/>
              </a:spcBef>
              <a:buNone/>
            </a:pPr>
            <a:r>
              <a:rPr lang="en" u="sng"/>
              <a:t>Future</a:t>
            </a:r>
          </a:p>
          <a:p>
            <a:pPr indent="-381000" lvl="0" marL="457200" rtl="0">
              <a:spcBef>
                <a:spcPts val="0"/>
              </a:spcBef>
              <a:buClr>
                <a:schemeClr val="dk1"/>
              </a:buClr>
              <a:buSzPct val="100000"/>
              <a:buFont typeface="Arial"/>
              <a:buChar char="●"/>
            </a:pPr>
            <a:r>
              <a:rPr lang="en" sz="2400"/>
              <a:t>Crawler Speed</a:t>
            </a:r>
          </a:p>
          <a:p>
            <a:pPr indent="-381000" lvl="0" marL="457200">
              <a:spcBef>
                <a:spcPts val="0"/>
              </a:spcBef>
              <a:buClr>
                <a:schemeClr val="dk1"/>
              </a:buClr>
              <a:buSzPct val="100000"/>
              <a:buFont typeface="Arial"/>
              <a:buChar char="●"/>
            </a:pPr>
            <a:r>
              <a:rPr lang="en" sz="2400"/>
              <a:t>Links / Crawled Page</a:t>
            </a:r>
          </a:p>
        </p:txBody>
      </p:sp>
      <p:sp>
        <p:nvSpPr>
          <p:cNvPr id="117" name="Shape 117"/>
          <p:cNvSpPr txBox="1"/>
          <p:nvPr/>
        </p:nvSpPr>
        <p:spPr>
          <a:xfrm>
            <a:off x="4583700" y="1200150"/>
            <a:ext cx="4103099" cy="3725699"/>
          </a:xfrm>
          <a:prstGeom prst="rect">
            <a:avLst/>
          </a:prstGeom>
          <a:noFill/>
          <a:ln>
            <a:noFill/>
          </a:ln>
        </p:spPr>
        <p:txBody>
          <a:bodyPr anchorCtr="0" anchor="t" bIns="91425" lIns="91425" rIns="91425" tIns="91425">
            <a:noAutofit/>
          </a:bodyPr>
          <a:lstStyle/>
          <a:p>
            <a:pPr rtl="0">
              <a:spcBef>
                <a:spcPts val="0"/>
              </a:spcBef>
              <a:buNone/>
            </a:pPr>
            <a:r>
              <a:rPr lang="en" sz="3000" u="sng"/>
              <a:t>Process Metrics</a:t>
            </a:r>
          </a:p>
          <a:p>
            <a:pPr indent="-381000" lvl="0" marL="457200" rtl="0">
              <a:spcBef>
                <a:spcPts val="0"/>
              </a:spcBef>
              <a:buClr>
                <a:srgbClr val="000000"/>
              </a:buClr>
              <a:buSzPct val="100000"/>
              <a:buFont typeface="Arial"/>
              <a:buChar char="●"/>
            </a:pPr>
            <a:r>
              <a:rPr lang="en" sz="2400">
                <a:solidFill>
                  <a:schemeClr val="dk1"/>
                </a:solidFill>
              </a:rPr>
              <a:t>Δ Worked </a:t>
            </a:r>
            <a:r>
              <a:rPr lang="en" sz="2400"/>
              <a:t>Hours</a:t>
            </a:r>
          </a:p>
          <a:p>
            <a:pPr indent="-381000" lvl="0" marL="457200" rtl="0">
              <a:spcBef>
                <a:spcPts val="0"/>
              </a:spcBef>
              <a:buClr>
                <a:srgbClr val="000000"/>
              </a:buClr>
              <a:buSzPct val="100000"/>
              <a:buFont typeface="Arial"/>
              <a:buChar char="●"/>
            </a:pPr>
            <a:r>
              <a:rPr lang="en" sz="2400">
                <a:solidFill>
                  <a:schemeClr val="dk1"/>
                </a:solidFill>
              </a:rPr>
              <a:t>Δ </a:t>
            </a:r>
            <a:r>
              <a:rPr lang="en" sz="2400"/>
              <a:t>Risk</a:t>
            </a:r>
          </a:p>
          <a:p>
            <a:pPr indent="-381000" lvl="0" marL="457200" rtl="0">
              <a:spcBef>
                <a:spcPts val="0"/>
              </a:spcBef>
              <a:buClr>
                <a:srgbClr val="000000"/>
              </a:buClr>
              <a:buSzPct val="100000"/>
              <a:buFont typeface="Arial"/>
              <a:buChar char="●"/>
            </a:pPr>
            <a:r>
              <a:rPr lang="en" sz="2400"/>
              <a:t>Time Between Cycles</a:t>
            </a:r>
          </a:p>
          <a:p>
            <a:pPr indent="-381000" lvl="0" marL="457200" rtl="0">
              <a:spcBef>
                <a:spcPts val="0"/>
              </a:spcBef>
              <a:buClr>
                <a:srgbClr val="000000"/>
              </a:buClr>
              <a:buSzPct val="100000"/>
              <a:buFont typeface="Arial"/>
              <a:buChar char="●"/>
            </a:pPr>
            <a:r>
              <a:rPr lang="en" sz="2400"/>
              <a:t>Time / Phase / Week</a:t>
            </a:r>
          </a:p>
        </p:txBody>
      </p:sp>
      <p:cxnSp>
        <p:nvCxnSpPr>
          <p:cNvPr id="118" name="Shape 118"/>
          <p:cNvCxnSpPr/>
          <p:nvPr/>
        </p:nvCxnSpPr>
        <p:spPr>
          <a:xfrm>
            <a:off x="4537875" y="846425"/>
            <a:ext cx="0" cy="4063799"/>
          </a:xfrm>
          <a:prstGeom prst="straightConnector1">
            <a:avLst/>
          </a:prstGeom>
          <a:noFill/>
          <a:ln cap="flat" w="19050">
            <a:solidFill>
              <a:schemeClr val="dk2"/>
            </a:solidFill>
            <a:prstDash val="solid"/>
            <a:round/>
            <a:headEnd len="lg" w="lg" type="none"/>
            <a:tailEnd len="lg" w="lg" type="none"/>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2143053"/>
            <a:ext cx="8229600" cy="857400"/>
          </a:xfrm>
          <a:prstGeom prst="rect">
            <a:avLst/>
          </a:prstGeom>
        </p:spPr>
        <p:txBody>
          <a:bodyPr anchorCtr="0" anchor="b" bIns="91425" lIns="91425" rIns="91425" tIns="91425">
            <a:noAutofit/>
          </a:bodyPr>
          <a:lstStyle/>
          <a:p>
            <a:pPr algn="ctr">
              <a:spcBef>
                <a:spcPts val="0"/>
              </a:spcBef>
              <a:buNone/>
            </a:pPr>
            <a:r>
              <a:rPr lang="en"/>
              <a:t>Design</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Design Process</a:t>
            </a:r>
          </a:p>
        </p:txBody>
      </p:sp>
      <p:sp>
        <p:nvSpPr>
          <p:cNvPr id="129" name="Shape 12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a:spcBef>
                <a:spcPts val="0"/>
              </a:spcBef>
              <a:buClr>
                <a:schemeClr val="dk1"/>
              </a:buClr>
              <a:buSzPct val="100000"/>
              <a:buFont typeface="Arial"/>
              <a:buChar char="●"/>
            </a:pPr>
            <a:r>
              <a:rPr lang="en" sz="2400"/>
              <a:t>Incrementally and Iteratively adjusted during each release.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3" name="Shape 133"/>
        <p:cNvGrpSpPr/>
        <p:nvPr/>
      </p:nvGrpSpPr>
      <p:grpSpPr>
        <a:xfrm>
          <a:off x="0" y="0"/>
          <a:ext cx="0" cy="0"/>
          <a:chOff x="0" y="0"/>
          <a:chExt cx="0" cy="0"/>
        </a:xfrm>
      </p:grpSpPr>
      <p:sp>
        <p:nvSpPr>
          <p:cNvPr id="134" name="Shape 13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Database</a:t>
            </a:r>
          </a:p>
        </p:txBody>
      </p:sp>
      <p:pic>
        <p:nvPicPr>
          <p:cNvPr id="135" name="Shape 135"/>
          <p:cNvPicPr preferRelativeResize="0"/>
          <p:nvPr/>
        </p:nvPicPr>
        <p:blipFill>
          <a:blip r:embed="rId3">
            <a:alphaModFix/>
          </a:blip>
          <a:stretch>
            <a:fillRect/>
          </a:stretch>
        </p:blipFill>
        <p:spPr>
          <a:xfrm>
            <a:off x="4615813" y="26350"/>
            <a:ext cx="3978823" cy="5143500"/>
          </a:xfrm>
          <a:prstGeom prst="rect">
            <a:avLst/>
          </a:prstGeom>
          <a:noFill/>
          <a:ln>
            <a:noFill/>
          </a:ln>
        </p:spPr>
      </p:pic>
      <p:sp>
        <p:nvSpPr>
          <p:cNvPr id="136" name="Shape 136"/>
          <p:cNvSpPr txBox="1"/>
          <p:nvPr/>
        </p:nvSpPr>
        <p:spPr>
          <a:xfrm>
            <a:off x="428050" y="1093250"/>
            <a:ext cx="4353299" cy="1567499"/>
          </a:xfrm>
          <a:prstGeom prst="rect">
            <a:avLst/>
          </a:prstGeom>
          <a:noFill/>
          <a:ln>
            <a:noFill/>
          </a:ln>
        </p:spPr>
        <p:txBody>
          <a:bodyPr anchorCtr="0" anchor="t" bIns="91425" lIns="91425" rIns="91425" tIns="91425">
            <a:noAutofit/>
          </a:bodyPr>
          <a:lstStyle/>
          <a:p>
            <a:pPr indent="-419100" lvl="0" marL="457200" rtl="0">
              <a:spcBef>
                <a:spcPts val="0"/>
              </a:spcBef>
              <a:buClr>
                <a:srgbClr val="000000"/>
              </a:buClr>
              <a:buSzPct val="100000"/>
              <a:buFont typeface="Arial"/>
              <a:buChar char="●"/>
            </a:pPr>
            <a:r>
              <a:rPr lang="en" sz="3000"/>
              <a:t>Simplified</a:t>
            </a:r>
          </a:p>
          <a:p>
            <a:pPr indent="-419100" lvl="0" marL="457200" rtl="0">
              <a:spcBef>
                <a:spcPts val="0"/>
              </a:spcBef>
              <a:buClr>
                <a:srgbClr val="000000"/>
              </a:buClr>
              <a:buSzPct val="100000"/>
              <a:buFont typeface="Arial"/>
              <a:buChar char="●"/>
            </a:pPr>
            <a:r>
              <a:rPr lang="en" sz="3000"/>
              <a:t>Typing Specifications</a:t>
            </a:r>
          </a:p>
        </p:txBody>
      </p:sp>
      <p:sp>
        <p:nvSpPr>
          <p:cNvPr id="137" name="Shape 137"/>
          <p:cNvSpPr txBox="1"/>
          <p:nvPr/>
        </p:nvSpPr>
        <p:spPr>
          <a:xfrm>
            <a:off x="428050" y="2295000"/>
            <a:ext cx="1806300" cy="2848500"/>
          </a:xfrm>
          <a:prstGeom prst="rect">
            <a:avLst/>
          </a:prstGeom>
          <a:noFill/>
          <a:ln>
            <a:noFill/>
          </a:ln>
        </p:spPr>
        <p:txBody>
          <a:bodyPr anchorCtr="0" anchor="t" bIns="91425" lIns="91425" rIns="91425" tIns="91425">
            <a:noAutofit/>
          </a:bodyPr>
          <a:lstStyle/>
          <a:p>
            <a:pPr lvl="0" rtl="0">
              <a:lnSpc>
                <a:spcPct val="115000"/>
              </a:lnSpc>
              <a:spcBef>
                <a:spcPts val="0"/>
              </a:spcBef>
              <a:buClr>
                <a:schemeClr val="dk1"/>
              </a:buClr>
              <a:buSzPct val="100000"/>
              <a:buFont typeface="Arial"/>
              <a:buNone/>
            </a:pPr>
            <a:r>
              <a:rPr b="1" lang="en" sz="1100">
                <a:solidFill>
                  <a:schemeClr val="dk1"/>
                </a:solidFill>
                <a:latin typeface="Calibri"/>
                <a:ea typeface="Calibri"/>
                <a:cs typeface="Calibri"/>
                <a:sym typeface="Calibri"/>
              </a:rPr>
              <a:t>Researcher</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-First Name</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-Middle Initial</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-Last Name</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-Primary Affiliation</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-Title</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-Phone</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-E-mail</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-Secondary Affiliation(s)</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-Title(s)</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-Phone(s)</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	-E-mail(s)</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+Related Products</a:t>
            </a:r>
          </a:p>
          <a:p>
            <a:pPr lvl="0" rtl="0">
              <a:lnSpc>
                <a:spcPct val="115000"/>
              </a:lnSpc>
              <a:spcBef>
                <a:spcPts val="0"/>
              </a:spcBef>
              <a:buClr>
                <a:schemeClr val="dk1"/>
              </a:buClr>
              <a:buSzPct val="100000"/>
              <a:buFont typeface="Arial"/>
              <a:buNone/>
            </a:pPr>
            <a:r>
              <a:rPr lang="en" sz="1100">
                <a:solidFill>
                  <a:schemeClr val="dk1"/>
                </a:solidFill>
                <a:latin typeface="Calibri"/>
                <a:ea typeface="Calibri"/>
                <a:cs typeface="Calibri"/>
                <a:sym typeface="Calibri"/>
              </a:rPr>
              <a:t>+Related Grants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pic>
        <p:nvPicPr>
          <p:cNvPr id="142" name="Shape 142"/>
          <p:cNvPicPr preferRelativeResize="0"/>
          <p:nvPr/>
        </p:nvPicPr>
        <p:blipFill>
          <a:blip r:embed="rId3">
            <a:alphaModFix/>
          </a:blip>
          <a:stretch>
            <a:fillRect/>
          </a:stretch>
        </p:blipFill>
        <p:spPr>
          <a:xfrm>
            <a:off x="661650" y="40325"/>
            <a:ext cx="4554300" cy="2118375"/>
          </a:xfrm>
          <a:prstGeom prst="rect">
            <a:avLst/>
          </a:prstGeom>
          <a:noFill/>
          <a:ln>
            <a:noFill/>
          </a:ln>
        </p:spPr>
      </p:pic>
      <p:pic>
        <p:nvPicPr>
          <p:cNvPr id="143" name="Shape 143"/>
          <p:cNvPicPr preferRelativeResize="0"/>
          <p:nvPr/>
        </p:nvPicPr>
        <p:blipFill>
          <a:blip r:embed="rId4">
            <a:alphaModFix/>
          </a:blip>
          <a:stretch>
            <a:fillRect/>
          </a:stretch>
        </p:blipFill>
        <p:spPr>
          <a:xfrm>
            <a:off x="3702050" y="1359475"/>
            <a:ext cx="4992899" cy="3727574"/>
          </a:xfrm>
          <a:prstGeom prst="rect">
            <a:avLst/>
          </a:prstGeom>
          <a:noFill/>
          <a:ln>
            <a:noFill/>
          </a:ln>
        </p:spPr>
      </p:pic>
      <p:pic>
        <p:nvPicPr>
          <p:cNvPr id="144" name="Shape 144"/>
          <p:cNvPicPr preferRelativeResize="0"/>
          <p:nvPr/>
        </p:nvPicPr>
        <p:blipFill>
          <a:blip r:embed="rId5">
            <a:alphaModFix/>
          </a:blip>
          <a:stretch>
            <a:fillRect/>
          </a:stretch>
        </p:blipFill>
        <p:spPr>
          <a:xfrm>
            <a:off x="2339400" y="2281500"/>
            <a:ext cx="1221349" cy="2805550"/>
          </a:xfrm>
          <a:prstGeom prst="rect">
            <a:avLst/>
          </a:prstGeom>
          <a:noFill/>
          <a:ln>
            <a:noFill/>
          </a:ln>
        </p:spPr>
      </p:pic>
      <p:sp>
        <p:nvSpPr>
          <p:cNvPr id="145" name="Shape 14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lgn="r">
              <a:spcBef>
                <a:spcPts val="0"/>
              </a:spcBef>
              <a:buNone/>
            </a:pPr>
            <a:r>
              <a:rPr lang="en"/>
              <a:t>Database</a:t>
            </a:r>
          </a:p>
        </p:txBody>
      </p:sp>
      <p:pic>
        <p:nvPicPr>
          <p:cNvPr id="146" name="Shape 146"/>
          <p:cNvPicPr preferRelativeResize="0"/>
          <p:nvPr/>
        </p:nvPicPr>
        <p:blipFill>
          <a:blip r:embed="rId6">
            <a:alphaModFix/>
          </a:blip>
          <a:stretch>
            <a:fillRect/>
          </a:stretch>
        </p:blipFill>
        <p:spPr>
          <a:xfrm>
            <a:off x="661649" y="1535085"/>
            <a:ext cx="1221350" cy="3933265"/>
          </a:xfrm>
          <a:prstGeom prst="rect">
            <a:avLst/>
          </a:prstGeom>
          <a:noFill/>
          <a:ln>
            <a:noFill/>
          </a:ln>
        </p:spPr>
      </p:pic>
      <p:sp>
        <p:nvSpPr>
          <p:cNvPr id="147" name="Shape 147"/>
          <p:cNvSpPr/>
          <p:nvPr/>
        </p:nvSpPr>
        <p:spPr>
          <a:xfrm>
            <a:off x="2258925" y="1468625"/>
            <a:ext cx="1396200" cy="3675000"/>
          </a:xfrm>
          <a:prstGeom prst="rect">
            <a:avLst/>
          </a:prstGeom>
          <a:noFill/>
          <a:ln cap="flat" w="19050">
            <a:solidFill>
              <a:srgbClr val="D9D9D9"/>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*Agenda</a:t>
            </a:r>
          </a:p>
        </p:txBody>
      </p:sp>
      <p:sp>
        <p:nvSpPr>
          <p:cNvPr id="31" name="Shape 3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Project Background</a:t>
            </a:r>
          </a:p>
          <a:p>
            <a:pPr indent="-381000" lvl="0" marL="457200" rtl="0">
              <a:spcBef>
                <a:spcPts val="0"/>
              </a:spcBef>
              <a:buClr>
                <a:schemeClr val="dk1"/>
              </a:buClr>
              <a:buSzPct val="100000"/>
              <a:buFont typeface="Arial"/>
              <a:buChar char="●"/>
            </a:pPr>
            <a:r>
              <a:rPr lang="en" sz="2400"/>
              <a:t>Scope and Requirements</a:t>
            </a:r>
          </a:p>
          <a:p>
            <a:pPr indent="-381000" lvl="0" marL="457200" rtl="0">
              <a:spcBef>
                <a:spcPts val="0"/>
              </a:spcBef>
              <a:buClr>
                <a:schemeClr val="dk1"/>
              </a:buClr>
              <a:buSzPct val="100000"/>
              <a:buFont typeface="Arial"/>
              <a:buChar char="●"/>
            </a:pPr>
            <a:r>
              <a:rPr lang="en" sz="2400"/>
              <a:t>Process Methodology</a:t>
            </a:r>
          </a:p>
          <a:p>
            <a:pPr indent="-381000" lvl="0" marL="457200" rtl="0">
              <a:spcBef>
                <a:spcPts val="0"/>
              </a:spcBef>
              <a:buClr>
                <a:schemeClr val="dk1"/>
              </a:buClr>
              <a:buSzPct val="100000"/>
              <a:buFont typeface="Arial"/>
              <a:buChar char="●"/>
            </a:pPr>
            <a:r>
              <a:rPr lang="en" sz="2400"/>
              <a:t>Design</a:t>
            </a:r>
          </a:p>
          <a:p>
            <a:pPr indent="-381000" lvl="0" marL="457200" rtl="0">
              <a:spcBef>
                <a:spcPts val="0"/>
              </a:spcBef>
              <a:buClr>
                <a:schemeClr val="dk1"/>
              </a:buClr>
              <a:buSzPct val="100000"/>
              <a:buFont typeface="Arial"/>
              <a:buChar char="●"/>
            </a:pPr>
            <a:r>
              <a:rPr lang="en" sz="2400"/>
              <a:t>Testing and Risks</a:t>
            </a:r>
          </a:p>
          <a:p>
            <a:pPr indent="-381000" lvl="0" marL="457200" rtl="0">
              <a:spcBef>
                <a:spcPts val="0"/>
              </a:spcBef>
              <a:buClr>
                <a:schemeClr val="dk1"/>
              </a:buClr>
              <a:buSzPct val="100000"/>
              <a:buFont typeface="Arial"/>
              <a:buChar char="●"/>
            </a:pPr>
            <a:r>
              <a:rPr lang="en" sz="2400"/>
              <a:t>Future Plans</a:t>
            </a:r>
          </a:p>
          <a:p>
            <a:pPr indent="-381000" lvl="0" marL="457200" rtl="0">
              <a:spcBef>
                <a:spcPts val="0"/>
              </a:spcBef>
              <a:buClr>
                <a:schemeClr val="dk1"/>
              </a:buClr>
              <a:buSzPct val="100000"/>
              <a:buFont typeface="Arial"/>
              <a:buChar char="●"/>
            </a:pPr>
            <a:r>
              <a:rPr lang="en" sz="2400"/>
              <a:t>Reflection</a:t>
            </a:r>
          </a:p>
          <a:p>
            <a:pPr indent="-381000" lvl="0" marL="457200" rtl="0">
              <a:spcBef>
                <a:spcPts val="0"/>
              </a:spcBef>
              <a:buClr>
                <a:schemeClr val="dk1"/>
              </a:buClr>
              <a:buSzPct val="100000"/>
              <a:buFont typeface="Arial"/>
              <a:buChar char="●"/>
            </a:pPr>
            <a:r>
              <a:rPr lang="en" sz="2400"/>
              <a:t>Questions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pic>
        <p:nvPicPr>
          <p:cNvPr id="152" name="Shape 152"/>
          <p:cNvPicPr preferRelativeResize="0"/>
          <p:nvPr/>
        </p:nvPicPr>
        <p:blipFill>
          <a:blip r:embed="rId3">
            <a:alphaModFix/>
          </a:blip>
          <a:stretch>
            <a:fillRect/>
          </a:stretch>
        </p:blipFill>
        <p:spPr>
          <a:xfrm>
            <a:off x="0" y="-145521"/>
            <a:ext cx="9144001" cy="5434544"/>
          </a:xfrm>
          <a:prstGeom prst="rect">
            <a:avLst/>
          </a:prstGeom>
          <a:noFill/>
          <a:ln>
            <a:noFill/>
          </a:ln>
        </p:spPr>
      </p:pic>
      <p:sp>
        <p:nvSpPr>
          <p:cNvPr id="153" name="Shape 15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UML</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57" name="Shape 157"/>
        <p:cNvGrpSpPr/>
        <p:nvPr/>
      </p:nvGrpSpPr>
      <p:grpSpPr>
        <a:xfrm>
          <a:off x="0" y="0"/>
          <a:ext cx="0" cy="0"/>
          <a:chOff x="0" y="0"/>
          <a:chExt cx="0" cy="0"/>
        </a:xfrm>
      </p:grpSpPr>
      <p:pic>
        <p:nvPicPr>
          <p:cNvPr id="158" name="Shape 158"/>
          <p:cNvPicPr preferRelativeResize="0"/>
          <p:nvPr/>
        </p:nvPicPr>
        <p:blipFill>
          <a:blip r:embed="rId3">
            <a:alphaModFix/>
          </a:blip>
          <a:stretch>
            <a:fillRect/>
          </a:stretch>
        </p:blipFill>
        <p:spPr>
          <a:xfrm>
            <a:off x="785799" y="-167499"/>
            <a:ext cx="7572398" cy="5547700"/>
          </a:xfrm>
          <a:prstGeom prst="rect">
            <a:avLst/>
          </a:prstGeom>
          <a:noFill/>
          <a:ln>
            <a:noFill/>
          </a:ln>
        </p:spPr>
      </p:pic>
      <p:sp>
        <p:nvSpPr>
          <p:cNvPr id="159" name="Shape 159"/>
          <p:cNvSpPr txBox="1"/>
          <p:nvPr>
            <p:ph type="title"/>
          </p:nvPr>
        </p:nvSpPr>
        <p:spPr>
          <a:xfrm>
            <a:off x="457200" y="205974"/>
            <a:ext cx="8229600" cy="899099"/>
          </a:xfrm>
          <a:prstGeom prst="rect">
            <a:avLst/>
          </a:prstGeom>
        </p:spPr>
        <p:txBody>
          <a:bodyPr anchorCtr="0" anchor="b" bIns="91425" lIns="91425" rIns="91425" tIns="91425">
            <a:noAutofit/>
          </a:bodyPr>
          <a:lstStyle/>
          <a:p>
            <a:pPr>
              <a:spcBef>
                <a:spcPts val="0"/>
              </a:spcBef>
              <a:buNone/>
            </a:pPr>
            <a:r>
              <a:rPr lang="en"/>
              <a:t>Crawler</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66850" y="-130196"/>
            <a:ext cx="8229600" cy="857400"/>
          </a:xfrm>
          <a:prstGeom prst="rect">
            <a:avLst/>
          </a:prstGeom>
        </p:spPr>
        <p:txBody>
          <a:bodyPr anchorCtr="0" anchor="b" bIns="91425" lIns="91425" rIns="91425" tIns="91425">
            <a:noAutofit/>
          </a:bodyPr>
          <a:lstStyle/>
          <a:p>
            <a:pPr>
              <a:spcBef>
                <a:spcPts val="0"/>
              </a:spcBef>
              <a:buNone/>
            </a:pPr>
            <a:r>
              <a:rPr lang="en"/>
              <a:t>UI Design</a:t>
            </a:r>
          </a:p>
        </p:txBody>
      </p:sp>
      <p:pic>
        <p:nvPicPr>
          <p:cNvPr id="165" name="Shape 165"/>
          <p:cNvPicPr preferRelativeResize="0"/>
          <p:nvPr/>
        </p:nvPicPr>
        <p:blipFill>
          <a:blip r:embed="rId3">
            <a:alphaModFix/>
          </a:blip>
          <a:stretch>
            <a:fillRect/>
          </a:stretch>
        </p:blipFill>
        <p:spPr>
          <a:xfrm>
            <a:off x="2206375" y="773125"/>
            <a:ext cx="6777300" cy="422494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457200" y="2143053"/>
            <a:ext cx="8229600" cy="857400"/>
          </a:xfrm>
          <a:prstGeom prst="rect">
            <a:avLst/>
          </a:prstGeom>
        </p:spPr>
        <p:txBody>
          <a:bodyPr anchorCtr="0" anchor="b" bIns="91425" lIns="91425" rIns="91425" tIns="91425">
            <a:noAutofit/>
          </a:bodyPr>
          <a:lstStyle/>
          <a:p>
            <a:pPr algn="ctr">
              <a:spcBef>
                <a:spcPts val="0"/>
              </a:spcBef>
              <a:buNone/>
            </a:pPr>
            <a:r>
              <a:rPr lang="en"/>
              <a:t>Testing &amp; Risks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Risks</a:t>
            </a:r>
          </a:p>
        </p:txBody>
      </p:sp>
      <p:pic>
        <p:nvPicPr>
          <p:cNvPr id="176" name="Shape 176"/>
          <p:cNvPicPr preferRelativeResize="0"/>
          <p:nvPr/>
        </p:nvPicPr>
        <p:blipFill>
          <a:blip r:embed="rId3">
            <a:alphaModFix/>
          </a:blip>
          <a:stretch>
            <a:fillRect/>
          </a:stretch>
        </p:blipFill>
        <p:spPr>
          <a:xfrm>
            <a:off x="457201" y="1718450"/>
            <a:ext cx="8090699" cy="1353624"/>
          </a:xfrm>
          <a:prstGeom prst="rect">
            <a:avLst/>
          </a:prstGeom>
          <a:noFill/>
          <a:ln>
            <a:noFill/>
          </a:ln>
        </p:spPr>
      </p:pic>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Testing</a:t>
            </a:r>
          </a:p>
        </p:txBody>
      </p:sp>
      <p:sp>
        <p:nvSpPr>
          <p:cNvPr id="182" name="Shape 182"/>
          <p:cNvSpPr txBox="1"/>
          <p:nvPr/>
        </p:nvSpPr>
        <p:spPr>
          <a:xfrm>
            <a:off x="563675" y="1238075"/>
            <a:ext cx="8173200" cy="3281399"/>
          </a:xfrm>
          <a:prstGeom prst="rect">
            <a:avLst/>
          </a:prstGeom>
          <a:noFill/>
          <a:ln>
            <a:noFill/>
          </a:ln>
        </p:spPr>
        <p:txBody>
          <a:bodyPr anchorCtr="0" anchor="t" bIns="91425" lIns="91425" rIns="91425" tIns="91425">
            <a:noAutofit/>
          </a:bodyPr>
          <a:lstStyle/>
          <a:p>
            <a:pPr indent="-381000" lvl="0" marL="457200" rtl="0">
              <a:spcBef>
                <a:spcPts val="0"/>
              </a:spcBef>
              <a:buClr>
                <a:srgbClr val="000000"/>
              </a:buClr>
              <a:buSzPct val="100000"/>
              <a:buFont typeface="Arial"/>
              <a:buChar char="●"/>
            </a:pPr>
            <a:r>
              <a:rPr lang="en" sz="2400"/>
              <a:t>User acceptance testing</a:t>
            </a:r>
          </a:p>
          <a:p>
            <a:pPr indent="-381000" lvl="1" marL="914400" rtl="0">
              <a:spcBef>
                <a:spcPts val="0"/>
              </a:spcBef>
              <a:buClr>
                <a:srgbClr val="000000"/>
              </a:buClr>
              <a:buSzPct val="100000"/>
              <a:buFont typeface="Arial"/>
              <a:buChar char="○"/>
            </a:pPr>
            <a:r>
              <a:rPr lang="en" sz="2400"/>
              <a:t>UI</a:t>
            </a:r>
          </a:p>
          <a:p>
            <a:pPr indent="-381000" lvl="1" marL="914400" rtl="0">
              <a:spcBef>
                <a:spcPts val="0"/>
              </a:spcBef>
              <a:buClr>
                <a:srgbClr val="000000"/>
              </a:buClr>
              <a:buSzPct val="100000"/>
              <a:buFont typeface="Arial"/>
              <a:buChar char="○"/>
            </a:pPr>
            <a:r>
              <a:rPr lang="en" sz="2400"/>
              <a:t>Main program features</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497475" y="205978"/>
            <a:ext cx="8229600" cy="857400"/>
          </a:xfrm>
          <a:prstGeom prst="rect">
            <a:avLst/>
          </a:prstGeom>
        </p:spPr>
        <p:txBody>
          <a:bodyPr anchorCtr="0" anchor="b" bIns="91425" lIns="91425" rIns="91425" tIns="91425">
            <a:noAutofit/>
          </a:bodyPr>
          <a:lstStyle/>
          <a:p>
            <a:pPr>
              <a:spcBef>
                <a:spcPts val="0"/>
              </a:spcBef>
              <a:buNone/>
            </a:pPr>
            <a:r>
              <a:rPr lang="en"/>
              <a:t>Current Status</a:t>
            </a:r>
          </a:p>
        </p:txBody>
      </p:sp>
      <p:sp>
        <p:nvSpPr>
          <p:cNvPr id="188" name="Shape 18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b="1" lang="en"/>
              <a:t>R1</a:t>
            </a:r>
            <a:r>
              <a:rPr lang="en"/>
              <a:t> has been delivered to the sponsor.</a:t>
            </a:r>
          </a:p>
          <a:p>
            <a:pPr indent="-419100" lvl="0" marL="457200" rtl="0">
              <a:spcBef>
                <a:spcPts val="0"/>
              </a:spcBef>
              <a:buClr>
                <a:schemeClr val="dk1"/>
              </a:buClr>
              <a:buSzPct val="100000"/>
              <a:buFont typeface="Arial"/>
              <a:buChar char="●"/>
            </a:pPr>
            <a:r>
              <a:rPr b="1" lang="en"/>
              <a:t>R2</a:t>
            </a:r>
            <a:r>
              <a:rPr lang="en"/>
              <a:t> has been completed and the results have been used to adjust the risk assessment.</a:t>
            </a:r>
          </a:p>
          <a:p>
            <a:pPr indent="-419100" lvl="0" marL="457200" rtl="0">
              <a:spcBef>
                <a:spcPts val="0"/>
              </a:spcBef>
              <a:buClr>
                <a:schemeClr val="dk1"/>
              </a:buClr>
              <a:buSzPct val="100000"/>
              <a:buFont typeface="Arial"/>
              <a:buChar char="●"/>
            </a:pPr>
            <a:r>
              <a:rPr b="1" lang="en"/>
              <a:t>R3</a:t>
            </a:r>
            <a:r>
              <a:rPr lang="en"/>
              <a:t> is currently in-progress.</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Future Plans</a:t>
            </a:r>
          </a:p>
        </p:txBody>
      </p:sp>
      <p:sp>
        <p:nvSpPr>
          <p:cNvPr id="194" name="Shape 19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Finish web client development.</a:t>
            </a:r>
          </a:p>
          <a:p>
            <a:pPr indent="-419100" lvl="0" marL="457200" rtl="0">
              <a:spcBef>
                <a:spcPts val="0"/>
              </a:spcBef>
              <a:buClr>
                <a:schemeClr val="dk1"/>
              </a:buClr>
              <a:buSzPct val="100000"/>
              <a:buFont typeface="Arial"/>
              <a:buChar char="●"/>
            </a:pPr>
            <a:r>
              <a:rPr lang="en"/>
              <a:t>Design and build web crawler</a:t>
            </a:r>
          </a:p>
          <a:p>
            <a:pPr indent="-381000" lvl="1" marL="914400">
              <a:spcBef>
                <a:spcPts val="0"/>
              </a:spcBef>
              <a:buClr>
                <a:schemeClr val="dk1"/>
              </a:buClr>
              <a:buSzPct val="80000"/>
              <a:buFont typeface="Courier New"/>
              <a:buChar char="o"/>
            </a:pPr>
            <a:r>
              <a:rPr lang="en"/>
              <a:t>Finds citations and grants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3000"/>
              <a:t>What Went Well?</a:t>
            </a:r>
          </a:p>
        </p:txBody>
      </p:sp>
      <p:sp>
        <p:nvSpPr>
          <p:cNvPr id="200" name="Shape 20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Good team communication</a:t>
            </a:r>
          </a:p>
          <a:p>
            <a:pPr indent="-381000" lvl="0" marL="457200" rtl="0">
              <a:spcBef>
                <a:spcPts val="0"/>
              </a:spcBef>
              <a:buClr>
                <a:schemeClr val="dk1"/>
              </a:buClr>
              <a:buSzPct val="100000"/>
              <a:buFont typeface="Arial"/>
              <a:buChar char="●"/>
            </a:pPr>
            <a:r>
              <a:rPr lang="en" sz="2400"/>
              <a:t>Good rapport with sponsor</a:t>
            </a:r>
          </a:p>
          <a:p>
            <a:pPr indent="-381000" lvl="0" marL="457200">
              <a:spcBef>
                <a:spcPts val="0"/>
              </a:spcBef>
              <a:buClr>
                <a:schemeClr val="dk1"/>
              </a:buClr>
              <a:buSzPct val="100000"/>
              <a:buFont typeface="Arial"/>
              <a:buChar char="●"/>
            </a:pPr>
            <a:r>
              <a:rPr lang="en" sz="2400"/>
              <a:t>Completed most of the client requirements in two cycles</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 sz="3000"/>
              <a:t>What Went Poorly?</a:t>
            </a:r>
          </a:p>
        </p:txBody>
      </p:sp>
      <p:sp>
        <p:nvSpPr>
          <p:cNvPr id="206" name="Shape 20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dk1"/>
              </a:buClr>
              <a:buSzPct val="100000"/>
              <a:buFont typeface="Arial"/>
              <a:buChar char="●"/>
            </a:pPr>
            <a:r>
              <a:rPr lang="en" sz="2400"/>
              <a:t>Minor schedule slide</a:t>
            </a:r>
          </a:p>
          <a:p>
            <a:pPr indent="-381000" lvl="1" marL="914400" rtl="0">
              <a:spcBef>
                <a:spcPts val="0"/>
              </a:spcBef>
              <a:buClr>
                <a:schemeClr val="dk1"/>
              </a:buClr>
              <a:buSzPct val="80000"/>
              <a:buFont typeface="Courier New"/>
              <a:buChar char="o"/>
            </a:pPr>
            <a:r>
              <a:rPr lang="en"/>
              <a:t>Artificial deadlines</a:t>
            </a:r>
          </a:p>
          <a:p>
            <a:pPr indent="-381000" lvl="0" marL="457200" rtl="0">
              <a:spcBef>
                <a:spcPts val="0"/>
              </a:spcBef>
              <a:buClr>
                <a:schemeClr val="dk1"/>
              </a:buClr>
              <a:buSzPct val="100000"/>
              <a:buFont typeface="Arial"/>
              <a:buChar char="●"/>
            </a:pPr>
            <a:r>
              <a:rPr lang="en" sz="2400"/>
              <a:t>Some environment setup problems</a:t>
            </a:r>
          </a:p>
          <a:p>
            <a:pPr indent="-381000" lvl="1" marL="914400" rtl="0">
              <a:spcBef>
                <a:spcPts val="0"/>
              </a:spcBef>
              <a:buClr>
                <a:schemeClr val="dk1"/>
              </a:buClr>
              <a:buSzPct val="80000"/>
              <a:buFont typeface="Courier New"/>
              <a:buChar char="o"/>
            </a:pPr>
            <a:r>
              <a:rPr lang="en"/>
              <a:t>Delay with VM setup</a:t>
            </a:r>
          </a:p>
          <a:p>
            <a:pPr indent="-381000" lvl="1" marL="914400" rtl="0">
              <a:spcBef>
                <a:spcPts val="0"/>
              </a:spcBef>
              <a:buClr>
                <a:schemeClr val="dk1"/>
              </a:buClr>
              <a:buSzPct val="80000"/>
              <a:buFont typeface="Courier New"/>
              <a:buChar char="o"/>
            </a:pPr>
            <a:r>
              <a:rPr lang="en"/>
              <a:t>MS SQL issues</a:t>
            </a:r>
          </a:p>
          <a:p>
            <a:pPr indent="-419100" lvl="0" marL="457200" rtl="0">
              <a:spcBef>
                <a:spcPts val="0"/>
              </a:spcBef>
              <a:buClr>
                <a:schemeClr val="dk1"/>
              </a:buClr>
              <a:buSzPct val="125000"/>
              <a:buFont typeface="Arial"/>
              <a:buChar char="●"/>
            </a:pPr>
            <a:r>
              <a:rPr lang="en" sz="2400"/>
              <a:t>Metric collection / usage issues.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Project Background</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Program Tracking</a:t>
            </a:r>
          </a:p>
          <a:p>
            <a:pPr indent="-381000" lvl="1" marL="914400" rtl="0">
              <a:spcBef>
                <a:spcPts val="0"/>
              </a:spcBef>
              <a:buClr>
                <a:schemeClr val="dk1"/>
              </a:buClr>
              <a:buSzPct val="80000"/>
              <a:buFont typeface="Courier New"/>
              <a:buChar char="o"/>
            </a:pPr>
            <a:r>
              <a:rPr lang="en"/>
              <a:t>Program Status</a:t>
            </a:r>
          </a:p>
          <a:p>
            <a:pPr indent="-381000" lvl="1" marL="914400" rtl="0">
              <a:spcBef>
                <a:spcPts val="0"/>
              </a:spcBef>
              <a:buClr>
                <a:schemeClr val="dk1"/>
              </a:buClr>
              <a:buSzPct val="80000"/>
              <a:buFont typeface="Courier New"/>
              <a:buChar char="o"/>
            </a:pPr>
            <a:r>
              <a:rPr lang="en"/>
              <a:t>Storage of related documents</a:t>
            </a:r>
          </a:p>
          <a:p>
            <a:pPr indent="-419100" lvl="0" marL="457200" rtl="0">
              <a:spcBef>
                <a:spcPts val="0"/>
              </a:spcBef>
              <a:buClr>
                <a:schemeClr val="dk1"/>
              </a:buClr>
              <a:buSzPct val="100000"/>
              <a:buFont typeface="Arial"/>
              <a:buChar char="●"/>
            </a:pPr>
            <a:r>
              <a:rPr lang="en"/>
              <a:t>Reviews and Approval Tracking</a:t>
            </a:r>
          </a:p>
          <a:p>
            <a:pPr indent="-419100" lvl="0" marL="457200" rtl="0">
              <a:spcBef>
                <a:spcPts val="0"/>
              </a:spcBef>
              <a:buClr>
                <a:schemeClr val="dk1"/>
              </a:buClr>
              <a:buSzPct val="100000"/>
              <a:buFont typeface="Arial"/>
              <a:buChar char="●"/>
            </a:pPr>
            <a:r>
              <a:rPr lang="en"/>
              <a:t>Webcrawler</a:t>
            </a:r>
          </a:p>
          <a:p>
            <a:pPr indent="-381000" lvl="1" marL="914400" rtl="0">
              <a:spcBef>
                <a:spcPts val="0"/>
              </a:spcBef>
              <a:buClr>
                <a:schemeClr val="dk1"/>
              </a:buClr>
              <a:buSzPct val="80000"/>
              <a:buFont typeface="Courier New"/>
              <a:buChar char="o"/>
            </a:pPr>
            <a:r>
              <a:rPr lang="en"/>
              <a:t>Grants</a:t>
            </a:r>
          </a:p>
          <a:p>
            <a:pPr indent="-381000" lvl="1" marL="914400">
              <a:spcBef>
                <a:spcPts val="0"/>
              </a:spcBef>
              <a:buClr>
                <a:schemeClr val="dk1"/>
              </a:buClr>
              <a:buSzPct val="80000"/>
              <a:buFont typeface="Courier New"/>
              <a:buChar char="o"/>
            </a:pPr>
            <a:r>
              <a:rPr lang="en"/>
              <a:t>Citations</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ctrTitle"/>
          </p:nvPr>
        </p:nvSpPr>
        <p:spPr>
          <a:xfrm>
            <a:off x="685800" y="1583342"/>
            <a:ext cx="7772400" cy="1159799"/>
          </a:xfrm>
          <a:prstGeom prst="rect">
            <a:avLst/>
          </a:prstGeom>
        </p:spPr>
        <p:txBody>
          <a:bodyPr anchorCtr="0" anchor="b" bIns="91425" lIns="91425" rIns="91425" tIns="91425">
            <a:noAutofit/>
          </a:bodyPr>
          <a:lstStyle/>
          <a:p>
            <a:pPr>
              <a:spcBef>
                <a:spcPts val="0"/>
              </a:spcBef>
              <a:buNone/>
            </a:pPr>
            <a:r>
              <a:rPr lang="en"/>
              <a:t>Questions?</a:t>
            </a:r>
          </a:p>
        </p:txBody>
      </p:sp>
      <p:sp>
        <p:nvSpPr>
          <p:cNvPr id="212" name="Shape 212"/>
          <p:cNvSpPr txBox="1"/>
          <p:nvPr>
            <p:ph idx="1" type="subTitle"/>
          </p:nvPr>
        </p:nvSpPr>
        <p:spPr>
          <a:xfrm>
            <a:off x="685800" y="2840053"/>
            <a:ext cx="7772400" cy="784799"/>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143053"/>
            <a:ext cx="8229600" cy="857400"/>
          </a:xfrm>
          <a:prstGeom prst="rect">
            <a:avLst/>
          </a:prstGeom>
        </p:spPr>
        <p:txBody>
          <a:bodyPr anchorCtr="0" anchor="b" bIns="91425" lIns="91425" rIns="91425" tIns="91425">
            <a:noAutofit/>
          </a:bodyPr>
          <a:lstStyle/>
          <a:p>
            <a:pPr algn="ctr">
              <a:spcBef>
                <a:spcPts val="0"/>
              </a:spcBef>
              <a:buNone/>
            </a:pPr>
            <a:r>
              <a:rPr lang="en"/>
              <a:t>Scope &amp; Requirements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Scope</a:t>
            </a:r>
          </a:p>
        </p:txBody>
      </p:sp>
      <p:sp>
        <p:nvSpPr>
          <p:cNvPr id="48" name="Shape 4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Web application that tracks research programs, their artifacts, and archives all content for auditing purposes.</a:t>
            </a:r>
          </a:p>
          <a:p>
            <a:pPr lvl="0" rtl="0">
              <a:spcBef>
                <a:spcPts val="0"/>
              </a:spcBef>
              <a:buNone/>
            </a:pPr>
            <a:r>
              <a:t/>
            </a:r>
            <a:endParaRPr sz="700"/>
          </a:p>
          <a:p>
            <a:pPr indent="-419100" lvl="0" marL="457200">
              <a:spcBef>
                <a:spcPts val="0"/>
              </a:spcBef>
              <a:buClr>
                <a:schemeClr val="dk1"/>
              </a:buClr>
              <a:buSzPct val="100000"/>
              <a:buFont typeface="Arial"/>
              <a:buChar char="●"/>
            </a:pPr>
            <a:r>
              <a:rPr lang="en"/>
              <a:t>Web crawler that finds citations and grants, updating the web application automatically.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Requirements Elicitation</a:t>
            </a:r>
          </a:p>
        </p:txBody>
      </p:sp>
      <p:sp>
        <p:nvSpPr>
          <p:cNvPr id="54" name="Shape 5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Started with given project description</a:t>
            </a:r>
          </a:p>
          <a:p>
            <a:pPr indent="-419100" lvl="0" marL="457200">
              <a:spcBef>
                <a:spcPts val="0"/>
              </a:spcBef>
              <a:buClr>
                <a:schemeClr val="dk1"/>
              </a:buClr>
              <a:buSzPct val="100000"/>
              <a:buFont typeface="Arial"/>
              <a:buChar char="●"/>
            </a:pPr>
            <a:r>
              <a:rPr lang="en"/>
              <a:t>Met several times to ask for clarifications and to break down into individual requirements.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Requirements</a:t>
            </a:r>
          </a:p>
        </p:txBody>
      </p:sp>
      <p:sp>
        <p:nvSpPr>
          <p:cNvPr id="60" name="Shape 6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Technology Requirements</a:t>
            </a:r>
          </a:p>
          <a:p>
            <a:pPr indent="-419100" lvl="0" marL="457200" rtl="0">
              <a:spcBef>
                <a:spcPts val="0"/>
              </a:spcBef>
              <a:buClr>
                <a:schemeClr val="dk1"/>
              </a:buClr>
              <a:buSzPct val="100000"/>
              <a:buFont typeface="Arial"/>
              <a:buChar char="●"/>
            </a:pPr>
            <a:r>
              <a:rPr lang="en"/>
              <a:t>Functional Requirements</a:t>
            </a:r>
          </a:p>
          <a:p>
            <a:pPr indent="-419100" lvl="0" marL="457200" rtl="0">
              <a:spcBef>
                <a:spcPts val="0"/>
              </a:spcBef>
              <a:buClr>
                <a:schemeClr val="dk1"/>
              </a:buClr>
              <a:buSzPct val="100000"/>
              <a:buFont typeface="Arial"/>
              <a:buChar char="●"/>
            </a:pPr>
            <a:r>
              <a:rPr lang="en"/>
              <a:t>Security Requirements</a:t>
            </a:r>
          </a:p>
          <a:p>
            <a:pPr indent="-381000" lvl="1" marL="914400" rtl="0">
              <a:spcBef>
                <a:spcPts val="0"/>
              </a:spcBef>
              <a:buClr>
                <a:schemeClr val="dk1"/>
              </a:buClr>
              <a:buSzPct val="80000"/>
              <a:buFont typeface="Courier New"/>
              <a:buChar char="o"/>
            </a:pPr>
            <a:r>
              <a:rPr lang="en"/>
              <a:t>FIPS 197</a:t>
            </a:r>
          </a:p>
          <a:p>
            <a:pPr indent="-419100" lvl="0" marL="457200" rtl="0">
              <a:spcBef>
                <a:spcPts val="0"/>
              </a:spcBef>
              <a:buClr>
                <a:schemeClr val="dk1"/>
              </a:buClr>
              <a:buSzPct val="100000"/>
              <a:buFont typeface="Arial"/>
              <a:buChar char="●"/>
            </a:pPr>
            <a:r>
              <a:rPr lang="en"/>
              <a:t>Accessibility Requirements</a:t>
            </a:r>
          </a:p>
          <a:p>
            <a:pPr indent="-381000" lvl="1" marL="914400" rtl="0">
              <a:spcBef>
                <a:spcPts val="0"/>
              </a:spcBef>
              <a:buClr>
                <a:schemeClr val="dk1"/>
              </a:buClr>
              <a:buSzPct val="80000"/>
              <a:buFont typeface="Courier New"/>
              <a:buChar char="o"/>
            </a:pPr>
            <a:r>
              <a:rPr lang="en"/>
              <a:t>Section 508</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Technology</a:t>
            </a:r>
          </a:p>
        </p:txBody>
      </p:sp>
      <p:pic>
        <p:nvPicPr>
          <p:cNvPr id="66" name="Shape 66"/>
          <p:cNvPicPr preferRelativeResize="0"/>
          <p:nvPr/>
        </p:nvPicPr>
        <p:blipFill>
          <a:blip r:embed="rId3">
            <a:alphaModFix/>
          </a:blip>
          <a:stretch>
            <a:fillRect/>
          </a:stretch>
        </p:blipFill>
        <p:spPr>
          <a:xfrm>
            <a:off x="698512" y="3469662"/>
            <a:ext cx="2868278" cy="708324"/>
          </a:xfrm>
          <a:prstGeom prst="rect">
            <a:avLst/>
          </a:prstGeom>
          <a:noFill/>
          <a:ln cap="flat" w="9525">
            <a:solidFill>
              <a:srgbClr val="FF0000"/>
            </a:solidFill>
            <a:prstDash val="solid"/>
            <a:round/>
            <a:headEnd len="med" w="med" type="none"/>
            <a:tailEnd len="med" w="med" type="none"/>
          </a:ln>
        </p:spPr>
      </p:pic>
      <p:pic>
        <p:nvPicPr>
          <p:cNvPr id="67" name="Shape 67"/>
          <p:cNvPicPr preferRelativeResize="0"/>
          <p:nvPr/>
        </p:nvPicPr>
        <p:blipFill>
          <a:blip r:embed="rId4">
            <a:alphaModFix/>
          </a:blip>
          <a:stretch>
            <a:fillRect/>
          </a:stretch>
        </p:blipFill>
        <p:spPr>
          <a:xfrm>
            <a:off x="5791298" y="1337338"/>
            <a:ext cx="2405817" cy="1347250"/>
          </a:xfrm>
          <a:prstGeom prst="rect">
            <a:avLst/>
          </a:prstGeom>
          <a:noFill/>
          <a:ln>
            <a:noFill/>
          </a:ln>
        </p:spPr>
      </p:pic>
      <p:pic>
        <p:nvPicPr>
          <p:cNvPr id="68" name="Shape 68"/>
          <p:cNvPicPr preferRelativeResize="0"/>
          <p:nvPr/>
        </p:nvPicPr>
        <p:blipFill>
          <a:blip r:embed="rId5">
            <a:alphaModFix/>
          </a:blip>
          <a:stretch>
            <a:fillRect/>
          </a:stretch>
        </p:blipFill>
        <p:spPr>
          <a:xfrm>
            <a:off x="4513862" y="2958575"/>
            <a:ext cx="2105499" cy="1730500"/>
          </a:xfrm>
          <a:prstGeom prst="rect">
            <a:avLst/>
          </a:prstGeom>
          <a:noFill/>
          <a:ln cap="flat" w="9525">
            <a:solidFill>
              <a:srgbClr val="FF0000"/>
            </a:solidFill>
            <a:prstDash val="solid"/>
            <a:round/>
            <a:headEnd len="med" w="med" type="none"/>
            <a:tailEnd len="med" w="med" type="none"/>
          </a:ln>
        </p:spPr>
      </p:pic>
      <p:pic>
        <p:nvPicPr>
          <p:cNvPr id="69" name="Shape 69"/>
          <p:cNvPicPr preferRelativeResize="0"/>
          <p:nvPr/>
        </p:nvPicPr>
        <p:blipFill>
          <a:blip r:embed="rId6">
            <a:alphaModFix/>
          </a:blip>
          <a:stretch>
            <a:fillRect/>
          </a:stretch>
        </p:blipFill>
        <p:spPr>
          <a:xfrm>
            <a:off x="3566787" y="1439325"/>
            <a:ext cx="1264450" cy="1264450"/>
          </a:xfrm>
          <a:prstGeom prst="rect">
            <a:avLst/>
          </a:prstGeom>
          <a:noFill/>
          <a:ln>
            <a:noFill/>
          </a:ln>
        </p:spPr>
      </p:pic>
      <p:pic>
        <p:nvPicPr>
          <p:cNvPr id="70" name="Shape 70"/>
          <p:cNvPicPr preferRelativeResize="0"/>
          <p:nvPr/>
        </p:nvPicPr>
        <p:blipFill>
          <a:blip r:embed="rId7">
            <a:alphaModFix/>
          </a:blip>
          <a:stretch>
            <a:fillRect/>
          </a:stretch>
        </p:blipFill>
        <p:spPr>
          <a:xfrm>
            <a:off x="457187" y="1326062"/>
            <a:ext cx="1818249" cy="1490975"/>
          </a:xfrm>
          <a:prstGeom prst="rect">
            <a:avLst/>
          </a:prstGeom>
          <a:noFill/>
          <a:ln>
            <a:noFill/>
          </a:ln>
        </p:spPr>
      </p:pic>
      <p:sp>
        <p:nvSpPr>
          <p:cNvPr id="71" name="Shape 71"/>
          <p:cNvSpPr txBox="1"/>
          <p:nvPr/>
        </p:nvSpPr>
        <p:spPr>
          <a:xfrm>
            <a:off x="7818625" y="4494300"/>
            <a:ext cx="4202399" cy="490199"/>
          </a:xfrm>
          <a:prstGeom prst="rect">
            <a:avLst/>
          </a:prstGeom>
          <a:noFill/>
          <a:ln>
            <a:noFill/>
          </a:ln>
        </p:spPr>
        <p:txBody>
          <a:bodyPr anchorCtr="0" anchor="t" bIns="91425" lIns="91425" rIns="91425" tIns="91425">
            <a:noAutofit/>
          </a:bodyPr>
          <a:lstStyle/>
          <a:p>
            <a:pPr lvl="0">
              <a:spcBef>
                <a:spcPts val="0"/>
              </a:spcBef>
              <a:buNone/>
            </a:pPr>
            <a:r>
              <a:rPr lang="en">
                <a:solidFill>
                  <a:srgbClr val="FF0000"/>
                </a:solidFill>
              </a:rPr>
              <a:t>* Required</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143053"/>
            <a:ext cx="8229600" cy="857400"/>
          </a:xfrm>
          <a:prstGeom prst="rect">
            <a:avLst/>
          </a:prstGeom>
        </p:spPr>
        <p:txBody>
          <a:bodyPr anchorCtr="0" anchor="b" bIns="91425" lIns="91425" rIns="91425" tIns="91425">
            <a:noAutofit/>
          </a:bodyPr>
          <a:lstStyle/>
          <a:p>
            <a:pPr algn="ctr">
              <a:spcBef>
                <a:spcPts val="0"/>
              </a:spcBef>
              <a:buNone/>
            </a:pPr>
            <a:r>
              <a:rPr lang="en"/>
              <a:t>Process Methodology</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